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9"/>
  </p:notesMasterIdLst>
  <p:handoutMasterIdLst>
    <p:handoutMasterId r:id="rId60"/>
  </p:handoutMasterIdLst>
  <p:sldIdLst>
    <p:sldId id="31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23" r:id="rId47"/>
    <p:sldId id="303" r:id="rId48"/>
    <p:sldId id="322" r:id="rId49"/>
    <p:sldId id="321" r:id="rId50"/>
    <p:sldId id="304" r:id="rId51"/>
    <p:sldId id="320" r:id="rId52"/>
    <p:sldId id="318" r:id="rId53"/>
    <p:sldId id="319" r:id="rId54"/>
    <p:sldId id="316" r:id="rId55"/>
    <p:sldId id="307" r:id="rId56"/>
    <p:sldId id="309"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96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CASFAA Conference</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December 9 -11, 2012</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For Discussion Purposes Only</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0E0259-D950-4EE7-8402-05ECFC49677E}" type="slidenum">
              <a:rPr lang="en-US" smtClean="0"/>
              <a:t>‹#›</a:t>
            </a:fld>
            <a:endParaRPr lang="en-US"/>
          </a:p>
        </p:txBody>
      </p:sp>
    </p:spTree>
    <p:extLst>
      <p:ext uri="{BB962C8B-B14F-4D97-AF65-F5344CB8AC3E}">
        <p14:creationId xmlns:p14="http://schemas.microsoft.com/office/powerpoint/2010/main" val="3867855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E1B82-FF93-4636-99D8-A7AB68A5B0A7}" type="datetimeFigureOut">
              <a:rPr lang="en-US" smtClean="0"/>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18AFC-E1AC-40B4-9AB9-689E022890E1}" type="slidenum">
              <a:rPr lang="en-US" smtClean="0"/>
              <a:t>‹#›</a:t>
            </a:fld>
            <a:endParaRPr lang="en-US"/>
          </a:p>
        </p:txBody>
      </p:sp>
    </p:spTree>
    <p:extLst>
      <p:ext uri="{BB962C8B-B14F-4D97-AF65-F5344CB8AC3E}">
        <p14:creationId xmlns:p14="http://schemas.microsoft.com/office/powerpoint/2010/main" val="300064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9F4160B6-715D-4512-91AE-21DCBBC1D810}" type="slidenum">
              <a:rPr lang="en-US" sz="1200"/>
              <a:pPr eaLnBrk="1" hangingPunct="1">
                <a:defRPr/>
              </a:pPr>
              <a:t>1</a:t>
            </a:fld>
            <a:endParaRPr lang="en-US" sz="1200"/>
          </a:p>
        </p:txBody>
      </p:sp>
      <p:sp>
        <p:nvSpPr>
          <p:cNvPr id="129027" name="Rectangle 2"/>
          <p:cNvSpPr>
            <a:spLocks noGrp="1" noRot="1" noChangeAspect="1" noChangeArrowheads="1" noTextEdit="1"/>
          </p:cNvSpPr>
          <p:nvPr>
            <p:ph type="sldImg"/>
          </p:nvPr>
        </p:nvSpPr>
        <p:spPr>
          <a:xfrm>
            <a:off x="1893888" y="300038"/>
            <a:ext cx="2995612" cy="2247900"/>
          </a:xfrm>
          <a:ln/>
        </p:spPr>
      </p:sp>
      <p:sp>
        <p:nvSpPr>
          <p:cNvPr id="129028"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p:txBody>
          <a:bodyPr/>
          <a:lstStyle/>
          <a:p>
            <a:pPr>
              <a:defRPr/>
            </a:pPr>
            <a:fld id="{2FC16EBA-4E09-4282-99A2-2307251F4352}" type="slidenum">
              <a:rPr lang="en-US" smtClean="0"/>
              <a:pPr>
                <a:defRPr/>
              </a:pPr>
              <a:t>12</a:t>
            </a:fld>
            <a:endParaRPr lang="en-US" dirty="0" smtClean="0"/>
          </a:p>
        </p:txBody>
      </p:sp>
      <p:sp>
        <p:nvSpPr>
          <p:cNvPr id="138243" name="Rectangle 1026"/>
          <p:cNvSpPr>
            <a:spLocks noGrp="1" noRot="1" noChangeAspect="1" noChangeArrowheads="1" noTextEdit="1"/>
          </p:cNvSpPr>
          <p:nvPr>
            <p:ph type="sldImg"/>
          </p:nvPr>
        </p:nvSpPr>
        <p:spPr>
          <a:xfrm>
            <a:off x="1147763" y="687388"/>
            <a:ext cx="4565650" cy="3425825"/>
          </a:xfrm>
          <a:ln/>
        </p:spPr>
      </p:sp>
      <p:sp>
        <p:nvSpPr>
          <p:cNvPr id="138244" name="Rectangle 1027"/>
          <p:cNvSpPr>
            <a:spLocks noGrp="1" noChangeArrowheads="1"/>
          </p:cNvSpPr>
          <p:nvPr>
            <p:ph type="body" idx="1"/>
          </p:nvPr>
        </p:nvSpPr>
        <p:spPr>
          <a:xfrm>
            <a:off x="914711" y="4344025"/>
            <a:ext cx="502857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668.8(d)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is still eligible</a:t>
            </a:r>
            <a:endParaRPr lang="en-US" dirty="0"/>
          </a:p>
        </p:txBody>
      </p:sp>
      <p:sp>
        <p:nvSpPr>
          <p:cNvPr id="4" name="Slide Number Placeholder 3"/>
          <p:cNvSpPr>
            <a:spLocks noGrp="1"/>
          </p:cNvSpPr>
          <p:nvPr>
            <p:ph type="sldNum" sz="quarter" idx="10"/>
          </p:nvPr>
        </p:nvSpPr>
        <p:spPr/>
        <p:txBody>
          <a:bodyPr/>
          <a:lstStyle/>
          <a:p>
            <a:fld id="{6C418AFC-E1AC-40B4-9AB9-689E022890E1}" type="slidenum">
              <a:rPr lang="en-US" smtClean="0"/>
              <a:t>15</a:t>
            </a:fld>
            <a:endParaRPr lang="en-US"/>
          </a:p>
        </p:txBody>
      </p:sp>
    </p:spTree>
    <p:extLst>
      <p:ext uri="{BB962C8B-B14F-4D97-AF65-F5344CB8AC3E}">
        <p14:creationId xmlns:p14="http://schemas.microsoft.com/office/powerpoint/2010/main" val="282003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33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12E8E736-366D-4DB6-BD4F-3674B4533BD0}" type="slidenum">
              <a:rPr lang="en-US" sz="1200"/>
              <a:pPr eaLnBrk="1" hangingPunct="1">
                <a:defRPr/>
              </a:pPr>
              <a:t>17</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77D684D-CDE8-4321-828D-8A13FA2BFF5E}"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p:txBody>
          <a:bodyPr/>
          <a:lstStyle/>
          <a:p>
            <a:pPr>
              <a:defRPr/>
            </a:pPr>
            <a:fld id="{6130217F-AF79-4EF3-BEB3-781804878A29}" type="slidenum">
              <a:rPr lang="en-US" smtClean="0"/>
              <a:pPr>
                <a:defRPr/>
              </a:pPr>
              <a:t>21</a:t>
            </a:fld>
            <a:endParaRPr lang="en-US" dirty="0" smtClean="0"/>
          </a:p>
        </p:txBody>
      </p:sp>
      <p:sp>
        <p:nvSpPr>
          <p:cNvPr id="141315" name="Rectangle 2"/>
          <p:cNvSpPr>
            <a:spLocks noGrp="1" noRot="1" noChangeAspect="1" noChangeArrowheads="1" noTextEdit="1"/>
          </p:cNvSpPr>
          <p:nvPr>
            <p:ph type="sldImg"/>
          </p:nvPr>
        </p:nvSpPr>
        <p:spPr>
          <a:xfrm>
            <a:off x="1147763" y="688975"/>
            <a:ext cx="4565650" cy="3424238"/>
          </a:xfrm>
          <a:ln/>
        </p:spPr>
      </p:sp>
      <p:sp>
        <p:nvSpPr>
          <p:cNvPr id="141316" name="Rectangle 3"/>
          <p:cNvSpPr>
            <a:spLocks noGrp="1" noChangeArrowheads="1"/>
          </p:cNvSpPr>
          <p:nvPr>
            <p:ph type="body" idx="1"/>
          </p:nvPr>
        </p:nvSpPr>
        <p:spPr>
          <a:xfrm>
            <a:off x="914711" y="4344025"/>
            <a:ext cx="5028579"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9D7D575F-452B-43CF-BA6A-54350D97A99E}" type="slidenum">
              <a:rPr lang="en-US" sz="1200"/>
              <a:pPr eaLnBrk="1" hangingPunct="1">
                <a:defRPr/>
              </a:pPr>
              <a:t>22</a:t>
            </a:fld>
            <a:endParaRPr lang="en-US" sz="1200"/>
          </a:p>
        </p:txBody>
      </p:sp>
      <p:sp>
        <p:nvSpPr>
          <p:cNvPr id="142339" name="Rectangle 2"/>
          <p:cNvSpPr>
            <a:spLocks noGrp="1" noRot="1" noChangeAspect="1" noChangeArrowheads="1" noTextEdit="1"/>
          </p:cNvSpPr>
          <p:nvPr>
            <p:ph type="sldImg"/>
          </p:nvPr>
        </p:nvSpPr>
        <p:spPr>
          <a:ln/>
        </p:spPr>
      </p:sp>
      <p:sp>
        <p:nvSpPr>
          <p:cNvPr id="142340"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A26FB231-91CB-4A4F-9B55-F704CCCAFEA4}" type="slidenum">
              <a:rPr lang="en-US" sz="1200"/>
              <a:pPr eaLnBrk="1" hangingPunct="1">
                <a:defRPr/>
              </a:pPr>
              <a:t>23</a:t>
            </a:fld>
            <a:endParaRPr lang="en-US" sz="1200"/>
          </a:p>
        </p:txBody>
      </p:sp>
      <p:sp>
        <p:nvSpPr>
          <p:cNvPr id="143363" name="Rectangle 2"/>
          <p:cNvSpPr>
            <a:spLocks noGrp="1" noRot="1" noChangeAspect="1" noChangeArrowheads="1" noTextEdit="1"/>
          </p:cNvSpPr>
          <p:nvPr>
            <p:ph type="sldImg"/>
          </p:nvPr>
        </p:nvSpPr>
        <p:spPr>
          <a:ln/>
        </p:spPr>
      </p:sp>
      <p:sp>
        <p:nvSpPr>
          <p:cNvPr id="143364"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DCD5C5F4-C543-4D55-8AE6-2B3B70F2B35A}" type="slidenum">
              <a:rPr lang="en-US" sz="1200"/>
              <a:pPr eaLnBrk="1" hangingPunct="1">
                <a:defRPr/>
              </a:pPr>
              <a:t>24</a:t>
            </a:fld>
            <a:endParaRPr lang="en-US" sz="1200"/>
          </a:p>
        </p:txBody>
      </p:sp>
      <p:sp>
        <p:nvSpPr>
          <p:cNvPr id="144387" name="Rectangle 2"/>
          <p:cNvSpPr>
            <a:spLocks noGrp="1" noRot="1" noChangeAspect="1" noChangeArrowheads="1" noTextEdit="1"/>
          </p:cNvSpPr>
          <p:nvPr>
            <p:ph type="sldImg"/>
          </p:nvPr>
        </p:nvSpPr>
        <p:spPr>
          <a:ln/>
        </p:spPr>
      </p:sp>
      <p:sp>
        <p:nvSpPr>
          <p:cNvPr id="144388"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23B45608-C1CC-4169-AB2C-0B463117FE3A}" type="slidenum">
              <a:rPr lang="en-US" sz="1200"/>
              <a:pPr eaLnBrk="1" hangingPunct="1">
                <a:defRPr/>
              </a:pPr>
              <a:t>25</a:t>
            </a:fld>
            <a:endParaRPr lang="en-US" sz="1200"/>
          </a:p>
        </p:txBody>
      </p:sp>
      <p:sp>
        <p:nvSpPr>
          <p:cNvPr id="145411" name="Rectangle 2"/>
          <p:cNvSpPr>
            <a:spLocks noGrp="1" noRot="1" noChangeAspect="1" noChangeArrowheads="1" noTextEdit="1"/>
          </p:cNvSpPr>
          <p:nvPr>
            <p:ph type="sldImg"/>
          </p:nvPr>
        </p:nvSpPr>
        <p:spPr>
          <a:ln/>
        </p:spPr>
      </p:sp>
      <p:sp>
        <p:nvSpPr>
          <p:cNvPr id="145412"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3086D76C-2385-479C-8C2A-4F7CE6C4D9B0}" type="slidenum">
              <a:rPr lang="en-US" sz="1200"/>
              <a:pPr eaLnBrk="1" hangingPunct="1">
                <a:defRPr/>
              </a:pPr>
              <a:t>26</a:t>
            </a:fld>
            <a:endParaRPr lang="en-US" sz="1200"/>
          </a:p>
        </p:txBody>
      </p:sp>
      <p:sp>
        <p:nvSpPr>
          <p:cNvPr id="146435" name="Rectangle 2"/>
          <p:cNvSpPr>
            <a:spLocks noGrp="1" noRot="1" noChangeAspect="1" noChangeArrowheads="1" noTextEdit="1"/>
          </p:cNvSpPr>
          <p:nvPr>
            <p:ph type="sldImg"/>
          </p:nvPr>
        </p:nvSpPr>
        <p:spPr>
          <a:ln/>
        </p:spPr>
      </p:sp>
      <p:sp>
        <p:nvSpPr>
          <p:cNvPr id="146436"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37B83019-2C24-4A93-A852-5D5AFEE86620}" type="slidenum">
              <a:rPr lang="en-US" sz="1200"/>
              <a:pPr eaLnBrk="1" hangingPunct="1">
                <a:defRPr/>
              </a:pPr>
              <a:t>2</a:t>
            </a:fld>
            <a:endParaRPr lang="en-US" sz="1200"/>
          </a:p>
        </p:txBody>
      </p:sp>
      <p:sp>
        <p:nvSpPr>
          <p:cNvPr id="130051" name="Rectangle 2"/>
          <p:cNvSpPr>
            <a:spLocks noGrp="1" noRot="1" noChangeAspect="1" noChangeArrowheads="1" noTextEdit="1"/>
          </p:cNvSpPr>
          <p:nvPr>
            <p:ph type="sldImg"/>
          </p:nvPr>
        </p:nvSpPr>
        <p:spPr>
          <a:ln/>
        </p:spPr>
      </p:sp>
      <p:sp>
        <p:nvSpPr>
          <p:cNvPr id="130052"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
        <p:nvSpPr>
          <p:cNvPr id="2" name="Notes Placeholder 1"/>
          <p:cNvSpPr>
            <a:spLocks noGrp="1"/>
          </p:cNvSpPr>
          <p:nvPr>
            <p:ph type="body" idx="1"/>
          </p:nvPr>
        </p:nvSpPr>
        <p:spPr/>
        <p:txBody>
          <a:bodyPr/>
          <a:lstStyle/>
          <a:p>
            <a:r>
              <a:rPr lang="en-US" dirty="0" smtClean="0"/>
              <a:t>This agenda pertains to both</a:t>
            </a:r>
            <a:r>
              <a:rPr lang="en-US" baseline="0" dirty="0" smtClean="0"/>
              <a:t> this session and Clock Hour Transition Part 2.</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EA40892D-3F8C-4E3B-A628-D3D3E4EFD089}" type="slidenum">
              <a:rPr lang="en-US" sz="1200"/>
              <a:pPr eaLnBrk="1" hangingPunct="1">
                <a:defRPr/>
              </a:pPr>
              <a:t>27</a:t>
            </a:fld>
            <a:endParaRPr lang="en-US" sz="1200"/>
          </a:p>
        </p:txBody>
      </p:sp>
      <p:sp>
        <p:nvSpPr>
          <p:cNvPr id="147459" name="Rectangle 2"/>
          <p:cNvSpPr>
            <a:spLocks noGrp="1" noRot="1" noChangeAspect="1" noChangeArrowheads="1" noTextEdit="1"/>
          </p:cNvSpPr>
          <p:nvPr>
            <p:ph type="sldImg"/>
          </p:nvPr>
        </p:nvSpPr>
        <p:spPr>
          <a:ln/>
        </p:spPr>
      </p:sp>
      <p:sp>
        <p:nvSpPr>
          <p:cNvPr id="147460"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9317F997-8FEF-481B-B8D2-D3139DBC07E0}" type="slidenum">
              <a:rPr lang="en-US" sz="1200"/>
              <a:pPr eaLnBrk="1" hangingPunct="1">
                <a:defRPr/>
              </a:pPr>
              <a:t>28</a:t>
            </a:fld>
            <a:endParaRPr lang="en-US" sz="1200"/>
          </a:p>
        </p:txBody>
      </p:sp>
      <p:sp>
        <p:nvSpPr>
          <p:cNvPr id="148483" name="Rectangle 2"/>
          <p:cNvSpPr>
            <a:spLocks noGrp="1" noRot="1" noChangeAspect="1" noChangeArrowheads="1" noTextEdit="1"/>
          </p:cNvSpPr>
          <p:nvPr>
            <p:ph type="sldImg"/>
          </p:nvPr>
        </p:nvSpPr>
        <p:spPr>
          <a:ln/>
        </p:spPr>
      </p:sp>
      <p:sp>
        <p:nvSpPr>
          <p:cNvPr id="148484"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p>
            <a:pPr>
              <a:defRPr/>
            </a:pPr>
            <a:fld id="{DBBE4663-F461-4E67-8666-135A28352D90}" type="slidenum">
              <a:rPr lang="en-US" smtClean="0"/>
              <a:pPr>
                <a:defRPr/>
              </a:pPr>
              <a:t>29</a:t>
            </a:fld>
            <a:endParaRPr lang="en-US" dirty="0"/>
          </a:p>
        </p:txBody>
      </p:sp>
      <p:sp>
        <p:nvSpPr>
          <p:cNvPr id="149508"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DD86CC0-B91B-43D4-98B9-5DA44290E6CA}" type="slidenum">
              <a:rPr lang="en-US" smtClean="0"/>
              <a:pPr>
                <a:defRPr/>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490FBE59-E0F3-4CCE-9ACE-309A418B06C6}" type="slidenum">
              <a:rPr lang="en-US" sz="1200"/>
              <a:pPr eaLnBrk="1" hangingPunct="1">
                <a:defRPr/>
              </a:pPr>
              <a:t>34</a:t>
            </a:fld>
            <a:endParaRPr lang="en-US" sz="1200"/>
          </a:p>
        </p:txBody>
      </p:sp>
      <p:sp>
        <p:nvSpPr>
          <p:cNvPr id="151555" name="Rectangle 2"/>
          <p:cNvSpPr>
            <a:spLocks noGrp="1" noRot="1" noChangeAspect="1" noChangeArrowheads="1" noTextEdit="1"/>
          </p:cNvSpPr>
          <p:nvPr>
            <p:ph type="sldImg"/>
          </p:nvPr>
        </p:nvSpPr>
        <p:spPr>
          <a:ln/>
        </p:spPr>
      </p:sp>
      <p:sp>
        <p:nvSpPr>
          <p:cNvPr id="151556"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7ED3B874-9CB8-4E23-9B2C-F7C1B8F96BD6}" type="slidenum">
              <a:rPr lang="en-US" sz="1200"/>
              <a:pPr eaLnBrk="1" hangingPunct="1">
                <a:defRPr/>
              </a:pPr>
              <a:t>36</a:t>
            </a:fld>
            <a:endParaRPr lang="en-US" sz="1200"/>
          </a:p>
        </p:txBody>
      </p:sp>
      <p:sp>
        <p:nvSpPr>
          <p:cNvPr id="152579" name="Rectangle 2"/>
          <p:cNvSpPr>
            <a:spLocks noGrp="1" noRot="1" noChangeAspect="1" noChangeArrowheads="1" noTextEdit="1"/>
          </p:cNvSpPr>
          <p:nvPr>
            <p:ph type="sldImg"/>
          </p:nvPr>
        </p:nvSpPr>
        <p:spPr>
          <a:ln/>
        </p:spPr>
      </p:sp>
      <p:sp>
        <p:nvSpPr>
          <p:cNvPr id="152580"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37C51941-6614-4BBC-9502-974EC275FE28}" type="slidenum">
              <a:rPr lang="en-US" sz="1200"/>
              <a:pPr eaLnBrk="1" hangingPunct="1">
                <a:defRPr/>
              </a:pPr>
              <a:t>37</a:t>
            </a:fld>
            <a:endParaRPr lang="en-US" sz="1200"/>
          </a:p>
        </p:txBody>
      </p:sp>
      <p:sp>
        <p:nvSpPr>
          <p:cNvPr id="153603" name="Rectangle 2"/>
          <p:cNvSpPr>
            <a:spLocks noGrp="1" noRot="1" noChangeAspect="1" noChangeArrowheads="1" noTextEdit="1"/>
          </p:cNvSpPr>
          <p:nvPr>
            <p:ph type="sldImg"/>
          </p:nvPr>
        </p:nvSpPr>
        <p:spPr>
          <a:ln/>
        </p:spPr>
      </p:sp>
      <p:sp>
        <p:nvSpPr>
          <p:cNvPr id="153604"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88DE3AF4-42B7-4E12-88CD-1A240BEB3887}" type="slidenum">
              <a:rPr lang="en-US" sz="1200"/>
              <a:pPr eaLnBrk="1" hangingPunct="1">
                <a:defRPr/>
              </a:pPr>
              <a:t>38</a:t>
            </a:fld>
            <a:endParaRPr lang="en-US" sz="1200"/>
          </a:p>
        </p:txBody>
      </p:sp>
      <p:sp>
        <p:nvSpPr>
          <p:cNvPr id="154627" name="Rectangle 2"/>
          <p:cNvSpPr>
            <a:spLocks noGrp="1" noRot="1" noChangeAspect="1" noChangeArrowheads="1" noTextEdit="1"/>
          </p:cNvSpPr>
          <p:nvPr>
            <p:ph type="sldImg"/>
          </p:nvPr>
        </p:nvSpPr>
        <p:spPr>
          <a:ln/>
        </p:spPr>
      </p:sp>
      <p:sp>
        <p:nvSpPr>
          <p:cNvPr id="154628"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F72CD2B7-D89D-4609-99CD-0576CB6912F1}" type="slidenum">
              <a:rPr lang="en-US" sz="1200"/>
              <a:pPr eaLnBrk="1" hangingPunct="1">
                <a:defRPr/>
              </a:pPr>
              <a:t>39</a:t>
            </a:fld>
            <a:endParaRPr lang="en-US" sz="1200"/>
          </a:p>
        </p:txBody>
      </p:sp>
      <p:sp>
        <p:nvSpPr>
          <p:cNvPr id="155651" name="Rectangle 2"/>
          <p:cNvSpPr>
            <a:spLocks noGrp="1" noRot="1" noChangeAspect="1" noChangeArrowheads="1" noTextEdit="1"/>
          </p:cNvSpPr>
          <p:nvPr>
            <p:ph type="sldImg"/>
          </p:nvPr>
        </p:nvSpPr>
        <p:spPr>
          <a:ln/>
        </p:spPr>
      </p:sp>
      <p:sp>
        <p:nvSpPr>
          <p:cNvPr id="155652"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085357A1-DAE8-4757-81E8-D8883462A22F}" type="slidenum">
              <a:rPr lang="en-US" sz="1200"/>
              <a:pPr eaLnBrk="1" hangingPunct="1">
                <a:defRPr/>
              </a:pPr>
              <a:t>40</a:t>
            </a:fld>
            <a:endParaRPr lang="en-US" sz="1200"/>
          </a:p>
        </p:txBody>
      </p:sp>
      <p:sp>
        <p:nvSpPr>
          <p:cNvPr id="156675" name="Rectangle 2"/>
          <p:cNvSpPr>
            <a:spLocks noGrp="1" noRot="1" noChangeAspect="1" noChangeArrowheads="1" noTextEdit="1"/>
          </p:cNvSpPr>
          <p:nvPr>
            <p:ph type="sldImg"/>
          </p:nvPr>
        </p:nvSpPr>
        <p:spPr>
          <a:ln/>
        </p:spPr>
      </p:sp>
      <p:sp>
        <p:nvSpPr>
          <p:cNvPr id="156676"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51DF13D-D151-42DC-B3BA-713724BAE3C1}"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A37468EE-8C0F-4575-A21A-57EEB94B913F}" type="slidenum">
              <a:rPr lang="en-US" sz="1200"/>
              <a:pPr eaLnBrk="1" hangingPunct="1">
                <a:defRPr/>
              </a:pPr>
              <a:t>41</a:t>
            </a:fld>
            <a:endParaRPr lang="en-US" sz="1200"/>
          </a:p>
        </p:txBody>
      </p:sp>
      <p:sp>
        <p:nvSpPr>
          <p:cNvPr id="157699" name="Rectangle 2"/>
          <p:cNvSpPr>
            <a:spLocks noGrp="1" noRot="1" noChangeAspect="1" noChangeArrowheads="1" noTextEdit="1"/>
          </p:cNvSpPr>
          <p:nvPr>
            <p:ph type="sldImg"/>
          </p:nvPr>
        </p:nvSpPr>
        <p:spPr>
          <a:ln/>
        </p:spPr>
      </p:sp>
      <p:sp>
        <p:nvSpPr>
          <p:cNvPr id="157700"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CCBE43F9-099C-495F-8958-A36C2EEED435}" type="slidenum">
              <a:rPr lang="en-US" sz="1200"/>
              <a:pPr eaLnBrk="1" hangingPunct="1">
                <a:defRPr/>
              </a:pPr>
              <a:t>42</a:t>
            </a:fld>
            <a:endParaRPr lang="en-US" sz="1200"/>
          </a:p>
        </p:txBody>
      </p:sp>
      <p:sp>
        <p:nvSpPr>
          <p:cNvPr id="158723" name="Rectangle 2"/>
          <p:cNvSpPr>
            <a:spLocks noGrp="1" noRot="1" noChangeAspect="1" noChangeArrowheads="1" noTextEdit="1"/>
          </p:cNvSpPr>
          <p:nvPr>
            <p:ph type="sldImg"/>
          </p:nvPr>
        </p:nvSpPr>
        <p:spPr>
          <a:ln/>
        </p:spPr>
      </p:sp>
      <p:sp>
        <p:nvSpPr>
          <p:cNvPr id="158724"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E2B86650-08AE-499F-9F56-F4F642F4C4F1}" type="slidenum">
              <a:rPr lang="en-US" sz="1200"/>
              <a:pPr eaLnBrk="1" hangingPunct="1">
                <a:defRPr/>
              </a:pPr>
              <a:t>43</a:t>
            </a:fld>
            <a:endParaRPr lang="en-US" sz="1200"/>
          </a:p>
        </p:txBody>
      </p:sp>
      <p:sp>
        <p:nvSpPr>
          <p:cNvPr id="159747" name="Rectangle 2"/>
          <p:cNvSpPr>
            <a:spLocks noGrp="1" noRot="1" noChangeAspect="1" noChangeArrowheads="1" noTextEdit="1"/>
          </p:cNvSpPr>
          <p:nvPr>
            <p:ph type="sldImg"/>
          </p:nvPr>
        </p:nvSpPr>
        <p:spPr>
          <a:ln/>
        </p:spPr>
      </p:sp>
      <p:sp>
        <p:nvSpPr>
          <p:cNvPr id="159748"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FE7CA8F-5562-4BBE-B2E2-1F4B7868799A}" type="slidenum">
              <a:rPr lang="en-US" smtClean="0"/>
              <a:pPr>
                <a:defRPr/>
              </a:pPr>
              <a:t>45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79515514-32F3-4EB1-A8FD-149334FBC02C}" type="slidenum">
              <a:rPr lang="en-US" sz="1200"/>
              <a:pPr eaLnBrk="1" hangingPunct="1">
                <a:defRPr/>
              </a:pPr>
              <a:t>47</a:t>
            </a:fld>
            <a:endParaRPr lang="en-US" sz="1200"/>
          </a:p>
        </p:txBody>
      </p:sp>
      <p:sp>
        <p:nvSpPr>
          <p:cNvPr id="161795" name="Rectangle 2"/>
          <p:cNvSpPr>
            <a:spLocks noGrp="1" noRot="1" noChangeAspect="1" noChangeArrowheads="1" noTextEdit="1"/>
          </p:cNvSpPr>
          <p:nvPr>
            <p:ph type="sldImg"/>
          </p:nvPr>
        </p:nvSpPr>
        <p:spPr>
          <a:ln/>
        </p:spPr>
      </p:sp>
      <p:sp>
        <p:nvSpPr>
          <p:cNvPr id="161796"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478C6-529C-4E19-8FB3-4E3B62266EFA}" type="slidenum">
              <a:rPr lang="en-US" smtClean="0"/>
              <a:t>48</a:t>
            </a:fld>
            <a:endParaRPr lang="en-US"/>
          </a:p>
        </p:txBody>
      </p:sp>
    </p:spTree>
    <p:extLst>
      <p:ext uri="{BB962C8B-B14F-4D97-AF65-F5344CB8AC3E}">
        <p14:creationId xmlns:p14="http://schemas.microsoft.com/office/powerpoint/2010/main" val="2849018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478C6-529C-4E19-8FB3-4E3B62266EFA}" type="slidenum">
              <a:rPr lang="en-US" smtClean="0"/>
              <a:t>49</a:t>
            </a:fld>
            <a:endParaRPr lang="en-US"/>
          </a:p>
        </p:txBody>
      </p:sp>
    </p:spTree>
    <p:extLst>
      <p:ext uri="{BB962C8B-B14F-4D97-AF65-F5344CB8AC3E}">
        <p14:creationId xmlns:p14="http://schemas.microsoft.com/office/powerpoint/2010/main" val="3319749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6EBCA570-A717-4ABB-AF6E-ED6B6A0CA827}" type="slidenum">
              <a:rPr lang="en-US" sz="1200"/>
              <a:pPr eaLnBrk="1" hangingPunct="1">
                <a:defRPr/>
              </a:pPr>
              <a:t>50</a:t>
            </a:fld>
            <a:endParaRPr lang="en-US" sz="1200"/>
          </a:p>
        </p:txBody>
      </p:sp>
      <p:sp>
        <p:nvSpPr>
          <p:cNvPr id="162819" name="Rectangle 2"/>
          <p:cNvSpPr>
            <a:spLocks noGrp="1" noRot="1" noChangeAspect="1" noChangeArrowheads="1" noTextEdit="1"/>
          </p:cNvSpPr>
          <p:nvPr>
            <p:ph type="sldImg"/>
          </p:nvPr>
        </p:nvSpPr>
        <p:spPr>
          <a:ln/>
        </p:spPr>
      </p:sp>
      <p:sp>
        <p:nvSpPr>
          <p:cNvPr id="162820" name="Notes Placeholder 4"/>
          <p:cNvSpPr>
            <a:spLocks noGrp="1"/>
          </p:cNvSpPr>
          <p:nvPr/>
        </p:nvSpPr>
        <p:spPr bwMode="auto">
          <a:xfrm>
            <a:off x="914711" y="4344025"/>
            <a:ext cx="5028579"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7" tIns="45359" rIns="90717" bIns="45359"/>
          <a:lstStyle/>
          <a:p>
            <a:pPr eaLnBrk="0" hangingPunct="0">
              <a:spcBef>
                <a:spcPct val="30000"/>
              </a:spcBef>
            </a:pPr>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53252" name="Slide Number Placeholder 3"/>
          <p:cNvSpPr>
            <a:spLocks noGrp="1"/>
          </p:cNvSpPr>
          <p:nvPr>
            <p:ph type="sldNum" sz="quarter" idx="5"/>
          </p:nvPr>
        </p:nvSpPr>
        <p:spPr/>
        <p:txBody>
          <a:bodyPr/>
          <a:lstStyle/>
          <a:p>
            <a:pPr>
              <a:defRPr/>
            </a:pPr>
            <a:fld id="{CF71D793-0758-4E67-8141-09C107ED0FA7}" type="slidenum">
              <a:rPr lang="en-US" smtClean="0"/>
              <a:pPr>
                <a:defRPr/>
              </a:pPr>
              <a:t>52</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53252" name="Slide Number Placeholder 3"/>
          <p:cNvSpPr>
            <a:spLocks noGrp="1"/>
          </p:cNvSpPr>
          <p:nvPr>
            <p:ph type="sldNum" sz="quarter" idx="5"/>
          </p:nvPr>
        </p:nvSpPr>
        <p:spPr/>
        <p:txBody>
          <a:bodyPr/>
          <a:lstStyle/>
          <a:p>
            <a:pPr>
              <a:defRPr/>
            </a:pPr>
            <a:fld id="{CF71D793-0758-4E67-8141-09C107ED0FA7}" type="slidenum">
              <a:rPr lang="en-US" smtClean="0"/>
              <a:pPr>
                <a:defRPr/>
              </a:pPr>
              <a:t>53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The Program Integrity Regulations of October 2010 </a:t>
            </a:r>
          </a:p>
        </p:txBody>
      </p:sp>
      <p:sp>
        <p:nvSpPr>
          <p:cNvPr id="1361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BC892A4A-9025-49FD-810E-80505B6AF815}" type="slidenum">
              <a:rPr lang="en-US" sz="1200"/>
              <a:pPr eaLnBrk="1" hangingPunct="1">
                <a:defRPr/>
              </a:pPr>
              <a:t>5</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478C6-529C-4E19-8FB3-4E3B62266EFA}" type="slidenum">
              <a:rPr lang="en-US" smtClean="0"/>
              <a:t>54</a:t>
            </a:fld>
            <a:endParaRPr lang="en-US"/>
          </a:p>
        </p:txBody>
      </p:sp>
    </p:spTree>
    <p:extLst>
      <p:ext uri="{BB962C8B-B14F-4D97-AF65-F5344CB8AC3E}">
        <p14:creationId xmlns:p14="http://schemas.microsoft.com/office/powerpoint/2010/main" val="659090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55</a:t>
            </a:fld>
            <a:endParaRPr lang="en-US" dirty="0"/>
          </a:p>
        </p:txBody>
      </p:sp>
    </p:spTree>
    <p:extLst>
      <p:ext uri="{BB962C8B-B14F-4D97-AF65-F5344CB8AC3E}">
        <p14:creationId xmlns:p14="http://schemas.microsoft.com/office/powerpoint/2010/main" val="210046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56</a:t>
            </a:fld>
            <a:endParaRPr lang="en-US" dirty="0"/>
          </a:p>
        </p:txBody>
      </p:sp>
    </p:spTree>
    <p:extLst>
      <p:ext uri="{BB962C8B-B14F-4D97-AF65-F5344CB8AC3E}">
        <p14:creationId xmlns:p14="http://schemas.microsoft.com/office/powerpoint/2010/main" val="19148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Credit Hours awarded</a:t>
            </a:r>
            <a:r>
              <a:rPr lang="en-US" baseline="0" dirty="0" smtClean="0"/>
              <a:t> don’t meet the credit hour definition:  </a:t>
            </a:r>
            <a:r>
              <a:rPr lang="en-US" sz="1200" b="1" i="1" u="none" strike="noStrike" kern="1200" baseline="0" dirty="0" smtClean="0">
                <a:solidFill>
                  <a:schemeClr val="tx1"/>
                </a:solidFill>
                <a:latin typeface="+mn-lt"/>
                <a:ea typeface="+mn-ea"/>
                <a:cs typeface="+mn-cs"/>
              </a:rPr>
              <a:t>Definition of a credit hour</a:t>
            </a:r>
            <a:r>
              <a:rPr lang="en-US" sz="1200" b="0"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credit hour is an amount of work that reasonably approximates not less than </a:t>
            </a:r>
          </a:p>
          <a:p>
            <a:r>
              <a:rPr lang="en-US" sz="1200" b="0" i="0" u="none" strike="noStrike" kern="1200" baseline="0" dirty="0" smtClean="0">
                <a:solidFill>
                  <a:schemeClr val="tx1"/>
                </a:solidFill>
                <a:latin typeface="+mn-lt"/>
                <a:ea typeface="+mn-ea"/>
                <a:cs typeface="+mn-cs"/>
              </a:rPr>
              <a:t>1. One hour of classroom or direct faculty instruction and a minimum of two hours of out-of-class work each week for approximately 15 weeks for one semester or trimester hour of credit, or 10 to 12 weeks for one quarter hour of credit, or at least the equivalent amount of work over a different amount of time; or </a:t>
            </a:r>
          </a:p>
          <a:p>
            <a:r>
              <a:rPr lang="en-US" sz="1200" b="0" i="0" u="none" strike="noStrike" kern="1200" baseline="0" dirty="0" smtClean="0">
                <a:solidFill>
                  <a:schemeClr val="tx1"/>
                </a:solidFill>
                <a:latin typeface="+mn-lt"/>
                <a:ea typeface="+mn-ea"/>
                <a:cs typeface="+mn-cs"/>
              </a:rPr>
              <a:t>2. At least an equivalent amount of work as required in paragraph (1) of this definition for other academic activities as established by the institution including laboratory work, internships, </a:t>
            </a:r>
            <a:r>
              <a:rPr lang="en-US" sz="1200" b="0" i="0" u="none" strike="noStrike" kern="1200" baseline="0" dirty="0" err="1" smtClean="0">
                <a:solidFill>
                  <a:schemeClr val="tx1"/>
                </a:solidFill>
                <a:latin typeface="+mn-lt"/>
                <a:ea typeface="+mn-ea"/>
                <a:cs typeface="+mn-cs"/>
              </a:rPr>
              <a:t>practica</a:t>
            </a:r>
            <a:r>
              <a:rPr lang="en-US" sz="1200" b="0" i="0" u="none" strike="noStrike" kern="1200" baseline="0" dirty="0" smtClean="0">
                <a:solidFill>
                  <a:schemeClr val="tx1"/>
                </a:solidFill>
                <a:latin typeface="+mn-lt"/>
                <a:ea typeface="+mn-ea"/>
                <a:cs typeface="+mn-cs"/>
              </a:rPr>
              <a:t>, studio work, and other academic work leading to the award of credit hours.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School does not offer the clock hours necessary. . .   For example</a:t>
            </a:r>
            <a:endParaRPr lang="en-US" dirty="0" smtClean="0"/>
          </a:p>
        </p:txBody>
      </p:sp>
      <p:sp>
        <p:nvSpPr>
          <p:cNvPr id="1372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4A70CD3A-C5DF-41A6-8AAB-730B60C22A55}" type="slidenum">
              <a:rPr lang="en-US" sz="1200"/>
              <a:pPr eaLnBrk="1" hangingPunct="1">
                <a:defRPr/>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382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New Roman" pitchFamily="18" charset="0"/>
                <a:ea typeface="ＭＳ Ｐゴシック" pitchFamily="34" charset="-128"/>
              </a:defRPr>
            </a:lvl1pPr>
            <a:lvl2pPr marL="729057" indent="-280406" defTabSz="906648" eaLnBrk="0" hangingPunct="0">
              <a:defRPr sz="2400">
                <a:solidFill>
                  <a:schemeClr val="tx1"/>
                </a:solidFill>
                <a:latin typeface="Times New Roman" pitchFamily="18" charset="0"/>
                <a:ea typeface="ＭＳ Ｐゴシック" pitchFamily="34" charset="-128"/>
              </a:defRPr>
            </a:lvl2pPr>
            <a:lvl3pPr marL="1121626" indent="-224325" defTabSz="906648" eaLnBrk="0" hangingPunct="0">
              <a:defRPr sz="2400">
                <a:solidFill>
                  <a:schemeClr val="tx1"/>
                </a:solidFill>
                <a:latin typeface="Times New Roman" pitchFamily="18" charset="0"/>
                <a:ea typeface="ＭＳ Ｐゴシック" pitchFamily="34" charset="-128"/>
              </a:defRPr>
            </a:lvl3pPr>
            <a:lvl4pPr marL="1570276" indent="-224325" defTabSz="906648" eaLnBrk="0" hangingPunct="0">
              <a:defRPr sz="2400">
                <a:solidFill>
                  <a:schemeClr val="tx1"/>
                </a:solidFill>
                <a:latin typeface="Times New Roman" pitchFamily="18" charset="0"/>
                <a:ea typeface="ＭＳ Ｐゴシック" pitchFamily="34" charset="-128"/>
              </a:defRPr>
            </a:lvl4pPr>
            <a:lvl5pPr marL="2018927" indent="-224325" defTabSz="906648" eaLnBrk="0" hangingPunct="0">
              <a:defRPr sz="2400">
                <a:solidFill>
                  <a:schemeClr val="tx1"/>
                </a:solidFill>
                <a:latin typeface="Times New Roman" pitchFamily="18" charset="0"/>
                <a:ea typeface="ＭＳ Ｐゴシック" pitchFamily="34" charset="-128"/>
              </a:defRPr>
            </a:lvl5pPr>
            <a:lvl6pPr marL="246757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16227"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6487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13528" indent="-224325" defTabSz="90664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fld id="{66BC443E-AEE2-40EF-B7A6-49182EE411B1}" type="slidenum">
              <a:rPr lang="en-US" sz="1200"/>
              <a:pPr eaLnBrk="1" hangingPunct="1">
                <a:defRPr/>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a:ln/>
        </p:spPr>
      </p:sp>
      <p:sp>
        <p:nvSpPr>
          <p:cNvPr id="1351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Schools</a:t>
            </a:r>
            <a:r>
              <a:rPr lang="en-US" baseline="0" dirty="0" smtClean="0"/>
              <a:t> were allowed to “teach-out” programs.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0676" name="Slide Number Placeholder 3"/>
          <p:cNvSpPr>
            <a:spLocks noGrp="1"/>
          </p:cNvSpPr>
          <p:nvPr>
            <p:ph type="sldNum" sz="quarter" idx="5"/>
          </p:nvPr>
        </p:nvSpPr>
        <p:spPr/>
        <p:txBody>
          <a:bodyPr/>
          <a:lstStyle/>
          <a:p>
            <a:pPr>
              <a:defRPr/>
            </a:pPr>
            <a:fld id="{36EBFC3A-D221-4208-AEC6-1AF4AFA56956}" type="slidenum">
              <a:rPr lang="en-US" smtClean="0"/>
              <a:pPr>
                <a:defRPr/>
              </a:pPr>
              <a:t>10</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24" name="Slide Number Placeholder 3"/>
          <p:cNvSpPr>
            <a:spLocks noGrp="1"/>
          </p:cNvSpPr>
          <p:nvPr>
            <p:ph type="sldNum" sz="quarter" idx="5"/>
          </p:nvPr>
        </p:nvSpPr>
        <p:spPr/>
        <p:txBody>
          <a:bodyPr/>
          <a:lstStyle/>
          <a:p>
            <a:pPr>
              <a:defRPr/>
            </a:pPr>
            <a:fld id="{072B0CDD-0F5B-4A80-AD68-8BFEA60581EA}" type="slidenum">
              <a:rPr lang="en-US" smtClean="0"/>
              <a:pPr>
                <a:defRPr/>
              </a:pPr>
              <a:t>11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2" name="Picture 1"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044" y="5845502"/>
            <a:ext cx="5828521" cy="547430"/>
          </a:xfrm>
          <a:prstGeom prst="rect">
            <a:avLst/>
          </a:prstGeom>
        </p:spPr>
      </p:pic>
      <p:sp>
        <p:nvSpPr>
          <p:cNvPr id="11" name="Rectangle 1"/>
          <p:cNvSpPr>
            <a:spLocks/>
          </p:cNvSpPr>
          <p:nvPr/>
        </p:nvSpPr>
        <p:spPr bwMode="auto">
          <a:xfrm>
            <a:off x="1" y="0"/>
            <a:ext cx="9146460" cy="5486398"/>
          </a:xfrm>
          <a:prstGeom prst="rect">
            <a:avLst/>
          </a:prstGeom>
          <a:solidFill>
            <a:srgbClr val="95C94E"/>
          </a:solidFill>
          <a:ln>
            <a:noFill/>
          </a:ln>
        </p:spPr>
        <p:txBody>
          <a:bodyPr lIns="0" tIns="0" rIns="0" bIns="0"/>
          <a:lstStyle/>
          <a:p>
            <a:endParaRPr lang="en-US" dirty="0">
              <a:solidFill>
                <a:prstClr val="black"/>
              </a:solidFill>
              <a:latin typeface="Calibri"/>
            </a:endParaRPr>
          </a:p>
        </p:txBody>
      </p:sp>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smtClean="0"/>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smtClean="0"/>
              <a:t>Click to edit Master title style</a:t>
            </a:r>
            <a:endParaRPr lang="en-US"/>
          </a:p>
        </p:txBody>
      </p:sp>
    </p:spTree>
    <p:extLst>
      <p:ext uri="{BB962C8B-B14F-4D97-AF65-F5344CB8AC3E}">
        <p14:creationId xmlns:p14="http://schemas.microsoft.com/office/powerpoint/2010/main" val="30178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600200" y="6248400"/>
            <a:ext cx="2362200" cy="457200"/>
          </a:xfrm>
          <a:prstGeom prst="rect">
            <a:avLst/>
          </a:prstGeom>
        </p:spPr>
        <p:txBody>
          <a:bodyPr/>
          <a:lstStyle>
            <a:lvl1pPr>
              <a:buNone/>
              <a:defRPr sz="1400" b="1"/>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5" name="Slide Number Placeholder 3"/>
          <p:cNvSpPr>
            <a:spLocks noGrp="1"/>
          </p:cNvSpPr>
          <p:nvPr>
            <p:ph type="sldNum" sz="quarter" idx="12"/>
          </p:nvPr>
        </p:nvSpPr>
        <p:spPr>
          <a:xfrm>
            <a:off x="685800" y="6248400"/>
            <a:ext cx="914400" cy="457200"/>
          </a:xfrm>
        </p:spPr>
        <p:txBody>
          <a:bodyPr/>
          <a:lstStyle>
            <a:lvl1pPr>
              <a:defRPr/>
            </a:lvl1pPr>
          </a:lstStyle>
          <a:p>
            <a:pPr>
              <a:defRPr/>
            </a:pPr>
            <a:fld id="{89E19C9D-73D8-4F06-8666-63FB052E7023}" type="slidenum">
              <a:rPr lang="en-US"/>
              <a:pPr>
                <a:defRPr/>
              </a:pPr>
              <a:t>‹#›</a:t>
            </a:fld>
            <a:endParaRPr lang="en-US" b="0" dirty="0"/>
          </a:p>
        </p:txBody>
      </p:sp>
    </p:spTree>
    <p:extLst>
      <p:ext uri="{BB962C8B-B14F-4D97-AF65-F5344CB8AC3E}">
        <p14:creationId xmlns:p14="http://schemas.microsoft.com/office/powerpoint/2010/main" val="298013109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600200" y="6248400"/>
            <a:ext cx="2362200" cy="457200"/>
          </a:xfrm>
          <a:prstGeom prst="rect">
            <a:avLst/>
          </a:prstGeom>
        </p:spPr>
        <p:txBody>
          <a:bodyPr/>
          <a:lstStyle>
            <a:lvl1pPr>
              <a:buNone/>
              <a:defRPr sz="1400" b="1"/>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5" name="Slide Number Placeholder 3"/>
          <p:cNvSpPr>
            <a:spLocks noGrp="1"/>
          </p:cNvSpPr>
          <p:nvPr>
            <p:ph type="sldNum" sz="quarter" idx="12"/>
          </p:nvPr>
        </p:nvSpPr>
        <p:spPr>
          <a:xfrm>
            <a:off x="685800" y="6248400"/>
            <a:ext cx="914400" cy="457200"/>
          </a:xfrm>
        </p:spPr>
        <p:txBody>
          <a:bodyPr/>
          <a:lstStyle>
            <a:lvl1pPr>
              <a:defRPr/>
            </a:lvl1pPr>
          </a:lstStyle>
          <a:p>
            <a:pPr>
              <a:defRPr/>
            </a:pPr>
            <a:fld id="{89E19C9D-73D8-4F06-8666-63FB052E7023}" type="slidenum">
              <a:rPr lang="en-US"/>
              <a:pPr>
                <a:defRPr/>
              </a:pPr>
              <a:t>‹#›</a:t>
            </a:fld>
            <a:endParaRPr lang="en-US" b="0" dirty="0"/>
          </a:p>
        </p:txBody>
      </p:sp>
    </p:spTree>
    <p:extLst>
      <p:ext uri="{BB962C8B-B14F-4D97-AF65-F5344CB8AC3E}">
        <p14:creationId xmlns:p14="http://schemas.microsoft.com/office/powerpoint/2010/main" val="298013109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600200" y="6248400"/>
            <a:ext cx="2362200" cy="457200"/>
          </a:xfrm>
          <a:prstGeom prst="rect">
            <a:avLst/>
          </a:prstGeom>
        </p:spPr>
        <p:txBody>
          <a:bodyPr/>
          <a:lstStyle>
            <a:lvl1pPr>
              <a:buNone/>
              <a:defRPr sz="1400" b="1"/>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5" name="Slide Number Placeholder 3"/>
          <p:cNvSpPr>
            <a:spLocks noGrp="1"/>
          </p:cNvSpPr>
          <p:nvPr>
            <p:ph type="sldNum" sz="quarter" idx="12"/>
          </p:nvPr>
        </p:nvSpPr>
        <p:spPr>
          <a:xfrm>
            <a:off x="685800" y="6248400"/>
            <a:ext cx="914400" cy="457200"/>
          </a:xfrm>
        </p:spPr>
        <p:txBody>
          <a:bodyPr/>
          <a:lstStyle>
            <a:lvl1pPr>
              <a:defRPr/>
            </a:lvl1pPr>
          </a:lstStyle>
          <a:p>
            <a:pPr>
              <a:defRPr/>
            </a:pPr>
            <a:fld id="{89E19C9D-73D8-4F06-8666-63FB052E7023}" type="slidenum">
              <a:rPr lang="en-US"/>
              <a:pPr>
                <a:defRPr/>
              </a:pPr>
              <a:t>‹#›</a:t>
            </a:fld>
            <a:endParaRPr lang="en-US" b="0" dirty="0"/>
          </a:p>
        </p:txBody>
      </p:sp>
    </p:spTree>
    <p:extLst>
      <p:ext uri="{BB962C8B-B14F-4D97-AF65-F5344CB8AC3E}">
        <p14:creationId xmlns:p14="http://schemas.microsoft.com/office/powerpoint/2010/main" val="29801310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600200" y="6248400"/>
            <a:ext cx="2362200" cy="457200"/>
          </a:xfrm>
          <a:prstGeom prst="rect">
            <a:avLst/>
          </a:prstGeom>
        </p:spPr>
        <p:txBody>
          <a:bodyPr/>
          <a:lstStyle>
            <a:lvl1pPr>
              <a:buNone/>
              <a:defRPr sz="1400" b="1"/>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5" name="Slide Number Placeholder 3"/>
          <p:cNvSpPr>
            <a:spLocks noGrp="1"/>
          </p:cNvSpPr>
          <p:nvPr>
            <p:ph type="sldNum" sz="quarter" idx="12"/>
          </p:nvPr>
        </p:nvSpPr>
        <p:spPr>
          <a:xfrm>
            <a:off x="685800" y="6248400"/>
            <a:ext cx="914400" cy="457200"/>
          </a:xfrm>
        </p:spPr>
        <p:txBody>
          <a:bodyPr/>
          <a:lstStyle>
            <a:lvl1pPr>
              <a:defRPr/>
            </a:lvl1pPr>
          </a:lstStyle>
          <a:p>
            <a:pPr>
              <a:defRPr/>
            </a:pPr>
            <a:fld id="{89E19C9D-73D8-4F06-8666-63FB052E7023}" type="slidenum">
              <a:rPr lang="en-US"/>
              <a:pPr>
                <a:defRPr/>
              </a:pPr>
              <a:t>‹#›</a:t>
            </a:fld>
            <a:endParaRPr lang="en-US" b="0" dirty="0"/>
          </a:p>
        </p:txBody>
      </p:sp>
    </p:spTree>
    <p:extLst>
      <p:ext uri="{BB962C8B-B14F-4D97-AF65-F5344CB8AC3E}">
        <p14:creationId xmlns:p14="http://schemas.microsoft.com/office/powerpoint/2010/main" val="29801310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600200" y="6248400"/>
            <a:ext cx="2362200" cy="457200"/>
          </a:xfrm>
          <a:prstGeom prst="rect">
            <a:avLst/>
          </a:prstGeom>
        </p:spPr>
        <p:txBody>
          <a:bodyPr/>
          <a:lstStyle>
            <a:lvl1pPr>
              <a:buNone/>
              <a:defRPr sz="1400" b="1"/>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5" name="Slide Number Placeholder 3"/>
          <p:cNvSpPr>
            <a:spLocks noGrp="1"/>
          </p:cNvSpPr>
          <p:nvPr>
            <p:ph type="sldNum" sz="quarter" idx="12"/>
          </p:nvPr>
        </p:nvSpPr>
        <p:spPr>
          <a:xfrm>
            <a:off x="685800" y="6248400"/>
            <a:ext cx="914400" cy="457200"/>
          </a:xfrm>
        </p:spPr>
        <p:txBody>
          <a:bodyPr/>
          <a:lstStyle>
            <a:lvl1pPr>
              <a:defRPr/>
            </a:lvl1pPr>
          </a:lstStyle>
          <a:p>
            <a:pPr>
              <a:defRPr/>
            </a:pPr>
            <a:fld id="{CDCEA26A-DA27-44D3-8CA2-5DCD2566AC9F}" type="slidenum">
              <a:rPr lang="en-US"/>
              <a:pPr>
                <a:defRPr/>
              </a:pPr>
              <a:t>‹#›</a:t>
            </a:fld>
            <a:endParaRPr lang="en-US" b="0" dirty="0"/>
          </a:p>
        </p:txBody>
      </p:sp>
    </p:spTree>
    <p:extLst>
      <p:ext uri="{BB962C8B-B14F-4D97-AF65-F5344CB8AC3E}">
        <p14:creationId xmlns:p14="http://schemas.microsoft.com/office/powerpoint/2010/main" val="22393841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C20B2D-881F-4819-AC94-ACDE270A8018}" type="datetimeFigureOut">
              <a:rPr lang="en-US" smtClean="0"/>
              <a:t>12/10/2013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E58FCC0-F202-4EB0-8D3E-5D7D1BCE8964}" type="slidenum">
              <a:rPr lang="en-US" smtClean="0"/>
              <a:t>‹#›</a:t>
            </a:fld>
            <a:endParaRPr lang="en-US"/>
          </a:p>
        </p:txBody>
      </p:sp>
    </p:spTree>
    <p:extLst>
      <p:ext uri="{BB962C8B-B14F-4D97-AF65-F5344CB8AC3E}">
        <p14:creationId xmlns:p14="http://schemas.microsoft.com/office/powerpoint/2010/main" val="4125064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85800" y="6248400"/>
            <a:ext cx="914400" cy="457200"/>
          </a:xfrm>
        </p:spPr>
        <p:txBody>
          <a:bodyPr/>
          <a:lstStyle>
            <a:lvl1pPr>
              <a:defRPr/>
            </a:lvl1pPr>
          </a:lstStyle>
          <a:p>
            <a:pPr>
              <a:defRPr/>
            </a:pPr>
            <a:fld id="{319D256D-3A1C-41E7-9406-78EB0BABCDAB}" type="slidenum">
              <a:rPr lang="en-US"/>
              <a:pPr>
                <a:defRPr/>
              </a:pPr>
              <a:t>‹#›</a:t>
            </a:fld>
            <a:endParaRPr lang="en-US" b="0" dirty="0"/>
          </a:p>
        </p:txBody>
      </p:sp>
    </p:spTree>
    <p:extLst>
      <p:ext uri="{BB962C8B-B14F-4D97-AF65-F5344CB8AC3E}">
        <p14:creationId xmlns:p14="http://schemas.microsoft.com/office/powerpoint/2010/main" val="11596113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2" name="Picture 1"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044" y="671770"/>
            <a:ext cx="5828521" cy="547430"/>
          </a:xfrm>
          <a:prstGeom prst="rect">
            <a:avLst/>
          </a:prstGeom>
        </p:spPr>
      </p:pic>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smtClean="0"/>
              <a:t>Click to edit Master title style</a:t>
            </a:r>
            <a:endParaRPr lang="en-US"/>
          </a:p>
        </p:txBody>
      </p:sp>
      <p:sp>
        <p:nvSpPr>
          <p:cNvPr id="10" name="Rectangle 1"/>
          <p:cNvSpPr>
            <a:spLocks/>
          </p:cNvSpPr>
          <p:nvPr/>
        </p:nvSpPr>
        <p:spPr bwMode="auto">
          <a:xfrm>
            <a:off x="-14597" y="0"/>
            <a:ext cx="9167722" cy="321617"/>
          </a:xfrm>
          <a:prstGeom prst="rect">
            <a:avLst/>
          </a:prstGeom>
          <a:solidFill>
            <a:srgbClr val="95C94E"/>
          </a:solidFill>
          <a:ln>
            <a:noFill/>
          </a:ln>
        </p:spPr>
        <p:txBody>
          <a:bodyPr lIns="0" tIns="0" rIns="0" bIns="0"/>
          <a:lstStyle/>
          <a:p>
            <a:endParaRPr lang="en-US" dirty="0"/>
          </a:p>
        </p:txBody>
      </p:sp>
      <p:sp>
        <p:nvSpPr>
          <p:cNvPr id="12" name="Rectangle 1"/>
          <p:cNvSpPr>
            <a:spLocks/>
          </p:cNvSpPr>
          <p:nvPr/>
        </p:nvSpPr>
        <p:spPr bwMode="auto">
          <a:xfrm>
            <a:off x="0" y="6536383"/>
            <a:ext cx="9167722" cy="321617"/>
          </a:xfrm>
          <a:prstGeom prst="rect">
            <a:avLst/>
          </a:prstGeom>
          <a:solidFill>
            <a:srgbClr val="95C94E"/>
          </a:solidFill>
          <a:ln>
            <a:noFill/>
          </a:ln>
        </p:spPr>
        <p:txBody>
          <a:bodyPr lIns="0" tIns="0" rIns="0" bIns="0"/>
          <a:lstStyle/>
          <a:p>
            <a:endParaRPr lang="en-US" dirty="0"/>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smtClean="0"/>
              <a:t>Click to edit Master text styles</a:t>
            </a:r>
          </a:p>
        </p:txBody>
      </p:sp>
    </p:spTree>
    <p:extLst>
      <p:ext uri="{BB962C8B-B14F-4D97-AF65-F5344CB8AC3E}">
        <p14:creationId xmlns:p14="http://schemas.microsoft.com/office/powerpoint/2010/main" val="67874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p:spTree>
      <p:nvGrpSpPr>
        <p:cNvPr id="1" name=""/>
        <p:cNvGrpSpPr/>
        <p:nvPr/>
      </p:nvGrpSpPr>
      <p:grpSpPr>
        <a:xfrm>
          <a:off x="0" y="0"/>
          <a:ext cx="0" cy="0"/>
          <a:chOff x="0" y="0"/>
          <a:chExt cx="0" cy="0"/>
        </a:xfrm>
      </p:grpSpPr>
      <p:sp>
        <p:nvSpPr>
          <p:cNvPr id="9" name="Rectangle 1"/>
          <p:cNvSpPr>
            <a:spLocks/>
          </p:cNvSpPr>
          <p:nvPr/>
        </p:nvSpPr>
        <p:spPr bwMode="auto">
          <a:xfrm>
            <a:off x="0" y="6328874"/>
            <a:ext cx="4495800" cy="538972"/>
          </a:xfrm>
          <a:prstGeom prst="rect">
            <a:avLst/>
          </a:prstGeom>
          <a:solidFill>
            <a:srgbClr val="95C94E"/>
          </a:solidFill>
          <a:ln>
            <a:noFill/>
          </a:ln>
        </p:spPr>
        <p:txBody>
          <a:bodyPr lIns="0" tIns="0" rIns="0" bIns="0"/>
          <a:lstStyle/>
          <a:p>
            <a:endParaRPr lang="en-US" dirty="0"/>
          </a:p>
        </p:txBody>
      </p:sp>
      <p:pic>
        <p:nvPicPr>
          <p:cNvPr id="13" name="Picture 12"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2" name="Title 1"/>
          <p:cNvSpPr>
            <a:spLocks noGrp="1"/>
          </p:cNvSpPr>
          <p:nvPr>
            <p:ph type="title" hasCustomPrompt="1"/>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533400" y="1524000"/>
            <a:ext cx="8229600" cy="4525963"/>
          </a:xfrm>
          <a:prstGeom prst="rect">
            <a:avLst/>
          </a:prstGeom>
        </p:spPr>
        <p:txBody>
          <a:bodyPr/>
          <a:lstStyle>
            <a:lvl1pPr marL="230188" indent="-230188">
              <a:buSzPct val="80000"/>
              <a:defRPr sz="2400">
                <a:solidFill>
                  <a:srgbClr val="535353"/>
                </a:solidFill>
                <a:latin typeface="Arial"/>
                <a:cs typeface="Arial"/>
              </a:defRPr>
            </a:lvl1pPr>
            <a:lvl2pPr marL="404813" indent="-174625">
              <a:buSzPct val="75000"/>
              <a:buFont typeface="Arial"/>
              <a:buChar char="•"/>
              <a:defRPr sz="20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a:defRPr sz="1200">
                <a:solidFill>
                  <a:srgbClr val="535353"/>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533400" y="6400800"/>
            <a:ext cx="2133600" cy="365125"/>
          </a:xfrm>
        </p:spPr>
        <p:txBody>
          <a:bodyPr/>
          <a:lstStyle>
            <a:lvl1pPr algn="l">
              <a:defRPr sz="900">
                <a:solidFill>
                  <a:schemeClr val="bg1">
                    <a:lumMod val="95000"/>
                  </a:schemeClr>
                </a:solidFill>
                <a:latin typeface="Arial"/>
                <a:cs typeface="Arial"/>
              </a:defRPr>
            </a:lvl1pPr>
          </a:lstStyle>
          <a:p>
            <a:fld id="{6E58FCC0-F202-4EB0-8D3E-5D7D1BCE8964}" type="slidenum">
              <a:rPr lang="en-US" smtClean="0"/>
              <a:t>‹#›</a:t>
            </a:fld>
            <a:endParaRPr lang="en-US"/>
          </a:p>
        </p:txBody>
      </p:sp>
      <p:sp>
        <p:nvSpPr>
          <p:cNvPr id="11" name="Rectangle 1"/>
          <p:cNvSpPr>
            <a:spLocks/>
          </p:cNvSpPr>
          <p:nvPr/>
        </p:nvSpPr>
        <p:spPr bwMode="auto">
          <a:xfrm>
            <a:off x="-14597" y="0"/>
            <a:ext cx="9167722" cy="321617"/>
          </a:xfrm>
          <a:prstGeom prst="rect">
            <a:avLst/>
          </a:prstGeom>
          <a:solidFill>
            <a:srgbClr val="95C94E"/>
          </a:solidFill>
          <a:ln>
            <a:noFill/>
          </a:ln>
        </p:spPr>
        <p:txBody>
          <a:bodyPr lIns="0" tIns="0" rIns="0" bIns="0"/>
          <a:lstStyle/>
          <a:p>
            <a:endParaRPr lang="en-US" dirty="0"/>
          </a:p>
        </p:txBody>
      </p:sp>
      <p:cxnSp>
        <p:nvCxnSpPr>
          <p:cNvPr id="14" name="Straight Connector 13"/>
          <p:cNvCxnSpPr/>
          <p:nvPr/>
        </p:nvCxnSpPr>
        <p:spPr>
          <a:xfrm>
            <a:off x="240844" y="1062023"/>
            <a:ext cx="8645528"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58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lank">
    <p:spTree>
      <p:nvGrpSpPr>
        <p:cNvPr id="1" name=""/>
        <p:cNvGrpSpPr/>
        <p:nvPr/>
      </p:nvGrpSpPr>
      <p:grpSpPr>
        <a:xfrm>
          <a:off x="0" y="0"/>
          <a:ext cx="0" cy="0"/>
          <a:chOff x="0" y="0"/>
          <a:chExt cx="0" cy="0"/>
        </a:xfrm>
      </p:grpSpPr>
      <p:sp>
        <p:nvSpPr>
          <p:cNvPr id="8" name="Rectangle 1"/>
          <p:cNvSpPr>
            <a:spLocks/>
          </p:cNvSpPr>
          <p:nvPr/>
        </p:nvSpPr>
        <p:spPr bwMode="auto">
          <a:xfrm>
            <a:off x="0" y="6328874"/>
            <a:ext cx="4495800" cy="538972"/>
          </a:xfrm>
          <a:prstGeom prst="rect">
            <a:avLst/>
          </a:prstGeom>
          <a:solidFill>
            <a:srgbClr val="95C94E"/>
          </a:solidFill>
          <a:ln>
            <a:noFill/>
          </a:ln>
        </p:spPr>
        <p:txBody>
          <a:bodyPr lIns="0" tIns="0" rIns="0" bIns="0"/>
          <a:lstStyle/>
          <a:p>
            <a:endParaRPr lang="en-US" dirty="0"/>
          </a:p>
        </p:txBody>
      </p:sp>
      <p:pic>
        <p:nvPicPr>
          <p:cNvPr id="9" name="Picture 8"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16" name="Rectangle 1"/>
          <p:cNvSpPr>
            <a:spLocks/>
          </p:cNvSpPr>
          <p:nvPr/>
        </p:nvSpPr>
        <p:spPr bwMode="auto">
          <a:xfrm>
            <a:off x="-14597" y="0"/>
            <a:ext cx="9167722" cy="321617"/>
          </a:xfrm>
          <a:prstGeom prst="rect">
            <a:avLst/>
          </a:prstGeom>
          <a:solidFill>
            <a:srgbClr val="95C94E"/>
          </a:solidFill>
          <a:ln>
            <a:noFill/>
          </a:ln>
        </p:spPr>
        <p:txBody>
          <a:bodyPr lIns="0" tIns="0" rIns="0" bIns="0"/>
          <a:lstStyle/>
          <a:p>
            <a:endParaRPr lang="en-US" dirty="0"/>
          </a:p>
        </p:txBody>
      </p:sp>
      <p:sp>
        <p:nvSpPr>
          <p:cNvPr id="2" name="Title 1"/>
          <p:cNvSpPr>
            <a:spLocks noGrp="1"/>
          </p:cNvSpPr>
          <p:nvPr>
            <p:ph type="title" hasCustomPrompt="1"/>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p>
        </p:txBody>
      </p:sp>
      <p:cxnSp>
        <p:nvCxnSpPr>
          <p:cNvPr id="14" name="Straight Connector 13"/>
          <p:cNvCxnSpPr/>
          <p:nvPr/>
        </p:nvCxnSpPr>
        <p:spPr>
          <a:xfrm>
            <a:off x="240844" y="1062023"/>
            <a:ext cx="8645528"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a:xfrm>
            <a:off x="533400" y="6400800"/>
            <a:ext cx="2133600" cy="365125"/>
          </a:xfrm>
        </p:spPr>
        <p:txBody>
          <a:bodyPr/>
          <a:lstStyle>
            <a:lvl1pPr algn="l">
              <a:defRPr sz="900">
                <a:solidFill>
                  <a:srgbClr val="F2F2F2"/>
                </a:solidFill>
                <a:latin typeface="Arial"/>
                <a:cs typeface="Arial"/>
              </a:defRPr>
            </a:lvl1pPr>
          </a:lstStyle>
          <a:p>
            <a:fld id="{6E58FCC0-F202-4EB0-8D3E-5D7D1BCE8964}" type="slidenum">
              <a:rPr lang="en-US" smtClean="0"/>
              <a:t>‹#›</a:t>
            </a:fld>
            <a:endParaRPr lang="en-US"/>
          </a:p>
        </p:txBody>
      </p:sp>
    </p:spTree>
    <p:extLst>
      <p:ext uri="{BB962C8B-B14F-4D97-AF65-F5344CB8AC3E}">
        <p14:creationId xmlns:p14="http://schemas.microsoft.com/office/powerpoint/2010/main" val="351629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Rectangle 1"/>
          <p:cNvSpPr>
            <a:spLocks/>
          </p:cNvSpPr>
          <p:nvPr/>
        </p:nvSpPr>
        <p:spPr bwMode="auto">
          <a:xfrm>
            <a:off x="0" y="6328874"/>
            <a:ext cx="4495800" cy="538972"/>
          </a:xfrm>
          <a:prstGeom prst="rect">
            <a:avLst/>
          </a:prstGeom>
          <a:solidFill>
            <a:srgbClr val="95C94E"/>
          </a:solidFill>
          <a:ln>
            <a:noFill/>
          </a:ln>
        </p:spPr>
        <p:txBody>
          <a:bodyPr lIns="0" tIns="0" rIns="0" bIns="0"/>
          <a:lstStyle/>
          <a:p>
            <a:endParaRPr lang="en-US" dirty="0"/>
          </a:p>
        </p:txBody>
      </p:sp>
      <p:pic>
        <p:nvPicPr>
          <p:cNvPr id="7" name="Picture 6" descr="FSA-4C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13" name="Rectangle 1"/>
          <p:cNvSpPr>
            <a:spLocks/>
          </p:cNvSpPr>
          <p:nvPr/>
        </p:nvSpPr>
        <p:spPr bwMode="auto">
          <a:xfrm>
            <a:off x="-14597" y="0"/>
            <a:ext cx="9167722" cy="321617"/>
          </a:xfrm>
          <a:prstGeom prst="rect">
            <a:avLst/>
          </a:prstGeom>
          <a:solidFill>
            <a:srgbClr val="95C94E"/>
          </a:solidFill>
          <a:ln>
            <a:noFill/>
          </a:ln>
        </p:spPr>
        <p:txBody>
          <a:bodyPr lIns="0" tIns="0" rIns="0" bIns="0"/>
          <a:lstStyle/>
          <a:p>
            <a:endParaRPr lang="en-US" dirty="0"/>
          </a:p>
        </p:txBody>
      </p:sp>
      <p:sp>
        <p:nvSpPr>
          <p:cNvPr id="11" name="Slide Number Placeholder 5"/>
          <p:cNvSpPr>
            <a:spLocks noGrp="1"/>
          </p:cNvSpPr>
          <p:nvPr>
            <p:ph type="sldNum" sz="quarter" idx="12"/>
          </p:nvPr>
        </p:nvSpPr>
        <p:spPr>
          <a:xfrm>
            <a:off x="533400" y="6400800"/>
            <a:ext cx="2133600" cy="365125"/>
          </a:xfrm>
        </p:spPr>
        <p:txBody>
          <a:bodyPr/>
          <a:lstStyle>
            <a:lvl1pPr algn="l">
              <a:defRPr sz="900">
                <a:solidFill>
                  <a:srgbClr val="F2F2F2"/>
                </a:solidFill>
                <a:latin typeface="Arial"/>
                <a:cs typeface="Arial"/>
              </a:defRPr>
            </a:lvl1pPr>
          </a:lstStyle>
          <a:p>
            <a:fld id="{6E58FCC0-F202-4EB0-8D3E-5D7D1BCE8964}" type="slidenum">
              <a:rPr lang="en-US" smtClean="0"/>
              <a:t>‹#›</a:t>
            </a:fld>
            <a:endParaRPr lang="en-US"/>
          </a:p>
        </p:txBody>
      </p:sp>
    </p:spTree>
    <p:extLst>
      <p:ext uri="{BB962C8B-B14F-4D97-AF65-F5344CB8AC3E}">
        <p14:creationId xmlns:p14="http://schemas.microsoft.com/office/powerpoint/2010/main" val="7508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11480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494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11480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008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C20B2D-881F-4819-AC94-ACDE270A8018}" type="datetimeFigureOut">
              <a:rPr lang="en-US" smtClean="0"/>
              <a:t>12/10/2013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E58FCC0-F202-4EB0-8D3E-5D7D1BCE8964}" type="slidenum">
              <a:rPr lang="en-US" smtClean="0"/>
              <a:t>‹#›</a:t>
            </a:fld>
            <a:endParaRPr lang="en-US"/>
          </a:p>
        </p:txBody>
      </p:sp>
    </p:spTree>
    <p:extLst>
      <p:ext uri="{BB962C8B-B14F-4D97-AF65-F5344CB8AC3E}">
        <p14:creationId xmlns:p14="http://schemas.microsoft.com/office/powerpoint/2010/main" val="1455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nvPr>
        </p:nvSpPr>
        <p:spPr>
          <a:xfrm>
            <a:off x="1600200" y="6248400"/>
            <a:ext cx="2362200" cy="457200"/>
          </a:xfrm>
          <a:prstGeom prst="rect">
            <a:avLst/>
          </a:prstGeom>
        </p:spPr>
        <p:txBody>
          <a:bodyPr/>
          <a:lstStyle>
            <a:lvl1pPr>
              <a:buNone/>
              <a:defRPr sz="1400" b="1"/>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5" name="Slide Number Placeholder 3"/>
          <p:cNvSpPr>
            <a:spLocks noGrp="1"/>
          </p:cNvSpPr>
          <p:nvPr>
            <p:ph type="sldNum" sz="quarter" idx="12"/>
          </p:nvPr>
        </p:nvSpPr>
        <p:spPr>
          <a:xfrm>
            <a:off x="685800" y="6248400"/>
            <a:ext cx="914400" cy="457200"/>
          </a:xfrm>
        </p:spPr>
        <p:txBody>
          <a:bodyPr/>
          <a:lstStyle>
            <a:lvl1pPr>
              <a:defRPr/>
            </a:lvl1pPr>
          </a:lstStyle>
          <a:p>
            <a:pPr>
              <a:defRPr/>
            </a:pPr>
            <a:fld id="{89E19C9D-73D8-4F06-8666-63FB052E7023}" type="slidenum">
              <a:rPr lang="en-US"/>
              <a:pPr>
                <a:defRPr/>
              </a:pPr>
              <a:t>‹#›</a:t>
            </a:fld>
            <a:endParaRPr lang="en-US" b="0" dirty="0"/>
          </a:p>
        </p:txBody>
      </p:sp>
    </p:spTree>
    <p:extLst>
      <p:ext uri="{BB962C8B-B14F-4D97-AF65-F5344CB8AC3E}">
        <p14:creationId xmlns:p14="http://schemas.microsoft.com/office/powerpoint/2010/main" val="29801310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8FCC0-F202-4EB0-8D3E-5D7D1BCE8964}" type="slidenum">
              <a:rPr lang="en-US" smtClean="0"/>
              <a:t>‹#›</a:t>
            </a:fld>
            <a:endParaRPr lang="en-US"/>
          </a:p>
        </p:txBody>
      </p:sp>
    </p:spTree>
    <p:extLst>
      <p:ext uri="{BB962C8B-B14F-4D97-AF65-F5344CB8AC3E}">
        <p14:creationId xmlns:p14="http://schemas.microsoft.com/office/powerpoint/2010/main" val="348670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5" r:id="rId8"/>
    <p:sldLayoutId id="2147483677"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eligcert.ed.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eligcert.ed.gov/ows-doc/eapp.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190" y="3333750"/>
            <a:ext cx="8425545" cy="704850"/>
          </a:xfrm>
        </p:spPr>
        <p:txBody>
          <a:bodyPr/>
          <a:lstStyle/>
          <a:p>
            <a:r>
              <a:rPr lang="en-US" dirty="0" smtClean="0"/>
              <a:t>Robert Vallas</a:t>
            </a:r>
          </a:p>
          <a:p>
            <a:r>
              <a:rPr lang="en-US" dirty="0" smtClean="0"/>
              <a:t>Trainer US Department of Education</a:t>
            </a:r>
            <a:endParaRPr lang="en-US" dirty="0"/>
          </a:p>
        </p:txBody>
      </p:sp>
      <p:sp>
        <p:nvSpPr>
          <p:cNvPr id="3078" name="Rectangle 6"/>
          <p:cNvSpPr>
            <a:spLocks noGrp="1" noChangeArrowheads="1"/>
          </p:cNvSpPr>
          <p:nvPr>
            <p:ph type="title"/>
          </p:nvPr>
        </p:nvSpPr>
        <p:spPr>
          <a:xfrm>
            <a:off x="381000" y="-128995"/>
            <a:ext cx="8229600" cy="738595"/>
          </a:xfrm>
        </p:spPr>
        <p:txBody>
          <a:bodyPr>
            <a:normAutofit fontScale="90000"/>
          </a:bodyPr>
          <a:lstStyle/>
          <a:p>
            <a:pPr algn="l" eaLnBrk="1" hangingPunct="1">
              <a:defRPr/>
            </a:pPr>
            <a:r>
              <a:rPr lang="en-US" sz="5400" dirty="0" smtClean="0">
                <a:solidFill>
                  <a:schemeClr val="tx1"/>
                </a:solidFill>
                <a:ea typeface="+mj-ea"/>
              </a:rPr>
              <a:t/>
            </a:r>
            <a:br>
              <a:rPr lang="en-US" sz="5400" dirty="0" smtClean="0">
                <a:solidFill>
                  <a:schemeClr val="tx1"/>
                </a:solidFill>
                <a:ea typeface="+mj-ea"/>
              </a:rPr>
            </a:br>
            <a:r>
              <a:rPr lang="en-US" sz="5400" dirty="0" smtClean="0">
                <a:solidFill>
                  <a:schemeClr val="tx1"/>
                </a:solidFill>
                <a:ea typeface="+mj-ea"/>
              </a:rPr>
              <a:t>TIV and Clock-Hour Issues </a:t>
            </a:r>
            <a:br>
              <a:rPr lang="en-US" sz="5400" dirty="0" smtClean="0">
                <a:solidFill>
                  <a:schemeClr val="tx1"/>
                </a:solidFill>
                <a:ea typeface="+mj-ea"/>
              </a:rPr>
            </a:br>
            <a:r>
              <a:rPr lang="en-US" sz="5400" dirty="0" smtClean="0">
                <a:solidFill>
                  <a:schemeClr val="tx1"/>
                </a:solidFill>
                <a:ea typeface="+mj-ea"/>
              </a:rPr>
              <a:t>    ************</a:t>
            </a:r>
            <a:br>
              <a:rPr lang="en-US" sz="5400" dirty="0" smtClean="0">
                <a:solidFill>
                  <a:schemeClr val="tx1"/>
                </a:solidFill>
                <a:ea typeface="+mj-ea"/>
              </a:rPr>
            </a:br>
            <a:r>
              <a:rPr lang="en-US" sz="4400" dirty="0" smtClean="0">
                <a:solidFill>
                  <a:schemeClr val="tx1"/>
                </a:solidFill>
                <a:ea typeface="+mj-ea"/>
              </a:rPr>
              <a:t>										</a:t>
            </a:r>
            <a:endParaRPr lang="en-US" sz="5400" dirty="0" smtClean="0">
              <a:solidFill>
                <a:schemeClr val="tx1"/>
              </a:solidFill>
              <a:ea typeface="+mj-ea"/>
            </a:endParaRPr>
          </a:p>
        </p:txBody>
      </p:sp>
      <p:pic>
        <p:nvPicPr>
          <p:cNvPr id="2050" name="Picture 2" descr="CASFAALogo 1"/>
          <p:cNvPicPr>
            <a:picLocks noGrp="1" noChangeAspect="1" noChangeArrowheads="1"/>
          </p:cNvPicPr>
          <p:nvPr>
            <p:ph sz="quarter" idx="10"/>
          </p:nvPr>
        </p:nvPicPr>
        <p:blipFill>
          <a:blip r:embed="rId3">
            <a:grayscl/>
            <a:extLst>
              <a:ext uri="{28A0092B-C50C-407E-A947-70E740481C1C}">
                <a14:useLocalDpi xmlns:a14="http://schemas.microsoft.com/office/drawing/2010/main" val="0"/>
              </a:ext>
            </a:extLst>
          </a:blip>
          <a:srcRect/>
          <a:stretch>
            <a:fillRect/>
          </a:stretch>
        </p:blipFill>
        <p:spPr bwMode="auto">
          <a:xfrm>
            <a:off x="5867400" y="4572000"/>
            <a:ext cx="3200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28180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lIns="92075" tIns="46038" rIns="92075" bIns="46038"/>
          <a:lstStyle/>
          <a:p>
            <a:pPr algn="ctr" eaLnBrk="1" hangingPunct="1">
              <a:defRPr/>
            </a:pPr>
            <a:r>
              <a:rPr lang="en-US" sz="4000" dirty="0" smtClean="0"/>
              <a:t>Eligible Institution</a:t>
            </a:r>
            <a:r>
              <a:rPr lang="en-US" dirty="0" smtClean="0"/>
              <a:t/>
            </a:r>
            <a:br>
              <a:rPr lang="en-US" dirty="0" smtClean="0"/>
            </a:br>
            <a:r>
              <a:rPr lang="en-US" sz="2800" dirty="0" smtClean="0"/>
              <a:t>Types of Institutional Control</a:t>
            </a:r>
          </a:p>
        </p:txBody>
      </p:sp>
      <p:graphicFrame>
        <p:nvGraphicFramePr>
          <p:cNvPr id="33796" name="Object 3"/>
          <p:cNvGraphicFramePr>
            <a:graphicFrameLocks noGrp="1"/>
          </p:cNvGraphicFramePr>
          <p:nvPr>
            <p:ph idx="1"/>
          </p:nvPr>
        </p:nvGraphicFramePr>
        <p:xfrm>
          <a:off x="533400" y="2001838"/>
          <a:ext cx="8229600" cy="3570287"/>
        </p:xfrm>
        <a:graphic>
          <a:graphicData uri="http://schemas.openxmlformats.org/presentationml/2006/ole">
            <mc:AlternateContent xmlns:mc="http://schemas.openxmlformats.org/markup-compatibility/2006">
              <mc:Choice xmlns:v="urn:schemas-microsoft-com:vml" Requires="v">
                <p:oleObj spid="_x0000_s1048" name="Document" r:id="rId4" imgW="10790987" imgH="4682088" progId="Word.Document.8">
                  <p:embed/>
                </p:oleObj>
              </mc:Choice>
              <mc:Fallback>
                <p:oleObj name="Document" r:id="rId4" imgW="10790987" imgH="4682088"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01838"/>
                        <a:ext cx="8229600" cy="357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5" name="Slide Number Placeholder 3"/>
          <p:cNvSpPr>
            <a:spLocks noGrp="1"/>
          </p:cNvSpPr>
          <p:nvPr>
            <p:ph type="sldNum" sz="quarter" idx="12"/>
          </p:nvPr>
        </p:nvSpPr>
        <p:spPr/>
        <p:txBody>
          <a:bodyPr/>
          <a:lstStyle/>
          <a:p>
            <a:pPr>
              <a:defRPr/>
            </a:pPr>
            <a:fld id="{2212D217-FA2E-4D38-889A-767F07432B35}" type="slidenum">
              <a:rPr lang="en-US" smtClean="0"/>
              <a:pPr>
                <a:defRPr/>
              </a:pPr>
              <a:t>10</a:t>
            </a:fld>
            <a:endParaRPr lang="en-US" b="0" dirty="0" smtClean="0"/>
          </a:p>
        </p:txBody>
      </p:sp>
    </p:spTree>
    <p:extLst>
      <p:ext uri="{BB962C8B-B14F-4D97-AF65-F5344CB8AC3E}">
        <p14:creationId xmlns:p14="http://schemas.microsoft.com/office/powerpoint/2010/main" val="45156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90" name="Rectangle 6"/>
          <p:cNvSpPr>
            <a:spLocks noGrp="1" noChangeArrowheads="1"/>
          </p:cNvSpPr>
          <p:nvPr>
            <p:ph type="title"/>
          </p:nvPr>
        </p:nvSpPr>
        <p:spPr/>
        <p:txBody>
          <a:bodyPr/>
          <a:lstStyle/>
          <a:p>
            <a:pPr algn="ctr" eaLnBrk="1" hangingPunct="1">
              <a:defRPr/>
            </a:pPr>
            <a:r>
              <a:rPr lang="en-US" sz="4000" dirty="0" smtClean="0"/>
              <a:t>Eligible Programs</a:t>
            </a:r>
            <a:br>
              <a:rPr lang="en-US" sz="4000" dirty="0" smtClean="0"/>
            </a:br>
            <a:r>
              <a:rPr lang="en-US" sz="4000" dirty="0" smtClean="0"/>
              <a:t>Institution of Higher Education</a:t>
            </a:r>
          </a:p>
        </p:txBody>
      </p:sp>
      <p:sp>
        <p:nvSpPr>
          <p:cNvPr id="34820" name="Rectangle 7"/>
          <p:cNvSpPr>
            <a:spLocks noGrp="1" noChangeArrowheads="1"/>
          </p:cNvSpPr>
          <p:nvPr>
            <p:ph idx="1"/>
          </p:nvPr>
        </p:nvSpPr>
        <p:spPr/>
        <p:txBody>
          <a:bodyPr/>
          <a:lstStyle/>
          <a:p>
            <a:pPr eaLnBrk="1" hangingPunct="1">
              <a:lnSpc>
                <a:spcPct val="90000"/>
              </a:lnSpc>
            </a:pPr>
            <a:r>
              <a:rPr lang="en-US" sz="3000" smtClean="0"/>
              <a:t>Associate, bachelor’s, graduate or professional degree, or</a:t>
            </a:r>
          </a:p>
          <a:p>
            <a:pPr eaLnBrk="1" hangingPunct="1">
              <a:lnSpc>
                <a:spcPct val="90000"/>
              </a:lnSpc>
            </a:pPr>
            <a:r>
              <a:rPr lang="en-US" sz="3000" smtClean="0"/>
              <a:t>At least a 2-year program acceptable for full credit toward a bachelor’s degree, or</a:t>
            </a:r>
          </a:p>
          <a:p>
            <a:pPr eaLnBrk="1" hangingPunct="1">
              <a:lnSpc>
                <a:spcPct val="90000"/>
              </a:lnSpc>
            </a:pPr>
            <a:r>
              <a:rPr lang="en-US" sz="3000" smtClean="0"/>
              <a:t>At least a 1-year training program that leads to a degree or certificate (or other educational credential) and prepares students for gainful employment in a recognized occupation</a:t>
            </a:r>
          </a:p>
        </p:txBody>
      </p:sp>
      <p:sp>
        <p:nvSpPr>
          <p:cNvPr id="56322" name="Slide Number Placeholder 3"/>
          <p:cNvSpPr>
            <a:spLocks noGrp="1"/>
          </p:cNvSpPr>
          <p:nvPr>
            <p:ph type="sldNum" sz="quarter" idx="12"/>
          </p:nvPr>
        </p:nvSpPr>
        <p:spPr/>
        <p:txBody>
          <a:bodyPr/>
          <a:lstStyle/>
          <a:p>
            <a:pPr>
              <a:defRPr/>
            </a:pPr>
            <a:fld id="{D9D3CB2F-E699-422E-9EFA-DF5B88ABD952}" type="slidenum">
              <a:rPr lang="en-US" smtClean="0"/>
              <a:pPr>
                <a:defRPr/>
              </a:pPr>
              <a:t>11</a:t>
            </a:fld>
            <a:endParaRPr lang="en-US" b="0" dirty="0" smtClean="0"/>
          </a:p>
        </p:txBody>
      </p:sp>
    </p:spTree>
    <p:extLst>
      <p:ext uri="{BB962C8B-B14F-4D97-AF65-F5344CB8AC3E}">
        <p14:creationId xmlns:p14="http://schemas.microsoft.com/office/powerpoint/2010/main" val="384130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a:xfrm>
            <a:off x="459708" y="419102"/>
            <a:ext cx="8554162" cy="647698"/>
          </a:xfrm>
        </p:spPr>
        <p:txBody>
          <a:bodyPr lIns="92075" tIns="46038" rIns="92075" bIns="46038"/>
          <a:lstStyle/>
          <a:p>
            <a:pPr algn="ctr" eaLnBrk="1" hangingPunct="1">
              <a:defRPr/>
            </a:pPr>
            <a:r>
              <a:rPr lang="en-US" sz="4000" dirty="0" smtClean="0"/>
              <a:t>Eligible Programs</a:t>
            </a:r>
            <a:r>
              <a:rPr lang="en-US" dirty="0" smtClean="0">
                <a:solidFill>
                  <a:schemeClr val="hlink"/>
                </a:solidFill>
              </a:rPr>
              <a:t/>
            </a:r>
            <a:br>
              <a:rPr lang="en-US" dirty="0" smtClean="0">
                <a:solidFill>
                  <a:schemeClr val="hlink"/>
                </a:solidFill>
              </a:rPr>
            </a:br>
            <a:r>
              <a:rPr lang="en-US" sz="2400" dirty="0" smtClean="0"/>
              <a:t>Proprietary Institution of Higher Education and Postsecondary Vocational Institution</a:t>
            </a:r>
          </a:p>
        </p:txBody>
      </p:sp>
      <p:sp>
        <p:nvSpPr>
          <p:cNvPr id="35844" name="Rectangle 3"/>
          <p:cNvSpPr>
            <a:spLocks noGrp="1" noChangeArrowheads="1"/>
          </p:cNvSpPr>
          <p:nvPr>
            <p:ph idx="1"/>
          </p:nvPr>
        </p:nvSpPr>
        <p:spPr>
          <a:xfrm>
            <a:off x="533400" y="2057400"/>
            <a:ext cx="8229600" cy="4525963"/>
          </a:xfrm>
          <a:noFill/>
        </p:spPr>
        <p:txBody>
          <a:bodyPr lIns="92075" tIns="46038" rIns="92075" bIns="46038"/>
          <a:lstStyle/>
          <a:p>
            <a:pPr eaLnBrk="1" hangingPunct="1">
              <a:lnSpc>
                <a:spcPct val="90000"/>
              </a:lnSpc>
            </a:pPr>
            <a:r>
              <a:rPr lang="en-US" sz="2200" dirty="0" smtClean="0"/>
              <a:t>Programs must provide training that prepares student for gainful employment in a recognized occupation and contain a </a:t>
            </a:r>
            <a:r>
              <a:rPr lang="en-US" sz="2200" i="1" dirty="0" smtClean="0"/>
              <a:t>minimum</a:t>
            </a:r>
            <a:r>
              <a:rPr lang="en-US" sz="2200" dirty="0" smtClean="0"/>
              <a:t> of:</a:t>
            </a:r>
          </a:p>
          <a:p>
            <a:pPr lvl="1" eaLnBrk="1" hangingPunct="1">
              <a:lnSpc>
                <a:spcPct val="90000"/>
              </a:lnSpc>
            </a:pPr>
            <a:r>
              <a:rPr lang="en-US" sz="2200" dirty="0" smtClean="0"/>
              <a:t>15 weeks instruction; 600 clock hours, 16 semester, 24 quarter hours</a:t>
            </a:r>
          </a:p>
          <a:p>
            <a:pPr lvl="1" eaLnBrk="1" hangingPunct="1">
              <a:lnSpc>
                <a:spcPct val="90000"/>
              </a:lnSpc>
            </a:pPr>
            <a:r>
              <a:rPr lang="en-US" sz="2200" dirty="0" smtClean="0"/>
              <a:t>10 weeks of instruction; 300 clock hours, 8 semester, 12 quarter hours</a:t>
            </a:r>
          </a:p>
          <a:p>
            <a:pPr lvl="2" eaLnBrk="1" hangingPunct="1">
              <a:lnSpc>
                <a:spcPct val="90000"/>
              </a:lnSpc>
            </a:pPr>
            <a:r>
              <a:rPr lang="en-US" sz="2200" dirty="0" smtClean="0"/>
              <a:t>Graduate or professional program or admit only students with equivalent of an associate degree</a:t>
            </a:r>
          </a:p>
          <a:p>
            <a:pPr lvl="1" eaLnBrk="1" hangingPunct="1">
              <a:lnSpc>
                <a:spcPct val="90000"/>
              </a:lnSpc>
            </a:pPr>
            <a:r>
              <a:rPr lang="en-US" sz="2200" dirty="0" smtClean="0"/>
              <a:t>10 weeks instruction; 300-599 clock hours, </a:t>
            </a:r>
          </a:p>
          <a:p>
            <a:pPr lvl="2" eaLnBrk="1" hangingPunct="1">
              <a:lnSpc>
                <a:spcPct val="90000"/>
              </a:lnSpc>
            </a:pPr>
            <a:r>
              <a:rPr lang="en-US" sz="2200" dirty="0" smtClean="0"/>
              <a:t>70% completion/placement rate; in existence for one year </a:t>
            </a:r>
            <a:br>
              <a:rPr lang="en-US" sz="2200" dirty="0" smtClean="0"/>
            </a:br>
            <a:r>
              <a:rPr lang="en-US" sz="2200" dirty="0" smtClean="0"/>
              <a:t>(eligible for Direct Loans only)</a:t>
            </a:r>
          </a:p>
          <a:p>
            <a:pPr lvl="2" eaLnBrk="1" hangingPunct="1">
              <a:lnSpc>
                <a:spcPct val="90000"/>
              </a:lnSpc>
              <a:buFontTx/>
              <a:buNone/>
            </a:pPr>
            <a:endParaRPr lang="en-US" sz="2200" dirty="0" smtClean="0"/>
          </a:p>
        </p:txBody>
      </p:sp>
      <p:sp>
        <p:nvSpPr>
          <p:cNvPr id="57346" name="Slide Number Placeholder 3"/>
          <p:cNvSpPr>
            <a:spLocks noGrp="1"/>
          </p:cNvSpPr>
          <p:nvPr>
            <p:ph type="sldNum" sz="quarter" idx="12"/>
          </p:nvPr>
        </p:nvSpPr>
        <p:spPr/>
        <p:txBody>
          <a:bodyPr/>
          <a:lstStyle/>
          <a:p>
            <a:pPr>
              <a:defRPr/>
            </a:pPr>
            <a:fld id="{94036EB5-F556-461D-AEC5-11B82A07EA5F}" type="slidenum">
              <a:rPr lang="en-US" smtClean="0"/>
              <a:pPr>
                <a:defRPr/>
              </a:pPr>
              <a:t>12</a:t>
            </a:fld>
            <a:endParaRPr lang="en-US" b="0" dirty="0" smtClean="0"/>
          </a:p>
        </p:txBody>
      </p:sp>
    </p:spTree>
    <p:extLst>
      <p:ext uri="{BB962C8B-B14F-4D97-AF65-F5344CB8AC3E}">
        <p14:creationId xmlns:p14="http://schemas.microsoft.com/office/powerpoint/2010/main" val="380456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What Hours Count?</a:t>
            </a:r>
            <a:endParaRPr lang="en-US" sz="4000" dirty="0"/>
          </a:p>
        </p:txBody>
      </p:sp>
      <p:sp>
        <p:nvSpPr>
          <p:cNvPr id="36867" name="Content Placeholder 2"/>
          <p:cNvSpPr>
            <a:spLocks noGrp="1"/>
          </p:cNvSpPr>
          <p:nvPr>
            <p:ph idx="1"/>
          </p:nvPr>
        </p:nvSpPr>
        <p:spPr/>
        <p:txBody>
          <a:bodyPr/>
          <a:lstStyle/>
          <a:p>
            <a:r>
              <a:rPr lang="en-US" dirty="0" smtClean="0"/>
              <a:t>A clock hour is based on an actual hour of attendance </a:t>
            </a:r>
          </a:p>
          <a:p>
            <a:pPr lvl="1"/>
            <a:r>
              <a:rPr lang="en-US" dirty="0" smtClean="0"/>
              <a:t>Each hour may include a 10-minute break</a:t>
            </a:r>
          </a:p>
          <a:p>
            <a:r>
              <a:rPr lang="en-US" dirty="0" smtClean="0"/>
              <a:t>Outside work does not count in the number of clock hours</a:t>
            </a:r>
          </a:p>
        </p:txBody>
      </p:sp>
      <p:sp>
        <p:nvSpPr>
          <p:cNvPr id="5" name="Slide Number Placeholder 4"/>
          <p:cNvSpPr>
            <a:spLocks noGrp="1"/>
          </p:cNvSpPr>
          <p:nvPr>
            <p:ph type="sldNum" sz="quarter" idx="12"/>
          </p:nvPr>
        </p:nvSpPr>
        <p:spPr/>
        <p:txBody>
          <a:bodyPr/>
          <a:lstStyle/>
          <a:p>
            <a:pPr>
              <a:defRPr/>
            </a:pPr>
            <a:fld id="{E7A02362-9544-4DA9-84C1-325B187DE2EC}" type="slidenum">
              <a:rPr lang="en-US" smtClean="0"/>
              <a:pPr>
                <a:defRPr/>
              </a:pPr>
              <a:t>13</a:t>
            </a:fld>
            <a:endParaRPr lang="en-US" b="0" dirty="0"/>
          </a:p>
        </p:txBody>
      </p:sp>
    </p:spTree>
    <p:extLst>
      <p:ext uri="{BB962C8B-B14F-4D97-AF65-F5344CB8AC3E}">
        <p14:creationId xmlns:p14="http://schemas.microsoft.com/office/powerpoint/2010/main" val="32365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Title IV Eligibility</a:t>
            </a:r>
            <a:endParaRPr lang="en-US" sz="4000" dirty="0"/>
          </a:p>
        </p:txBody>
      </p:sp>
      <p:sp>
        <p:nvSpPr>
          <p:cNvPr id="37891" name="Content Placeholder 2"/>
          <p:cNvSpPr>
            <a:spLocks noGrp="1"/>
          </p:cNvSpPr>
          <p:nvPr>
            <p:ph idx="1"/>
          </p:nvPr>
        </p:nvSpPr>
        <p:spPr/>
        <p:txBody>
          <a:bodyPr/>
          <a:lstStyle/>
          <a:p>
            <a:r>
              <a:rPr lang="en-US" dirty="0" smtClean="0"/>
              <a:t>EXAMPLE</a:t>
            </a:r>
          </a:p>
          <a:p>
            <a:pPr lvl="1"/>
            <a:r>
              <a:rPr lang="en-US" sz="2400" dirty="0" smtClean="0"/>
              <a:t>Prior to July 1, 2011, school has a 48 semester credit hour program granting a certificate</a:t>
            </a:r>
          </a:p>
          <a:p>
            <a:pPr lvl="1"/>
            <a:r>
              <a:rPr lang="en-US" sz="2400" dirty="0" smtClean="0"/>
              <a:t>School offers the program over four 15 week terms during which the student attends and earns 12 semester credits for each 15 week term </a:t>
            </a:r>
          </a:p>
          <a:p>
            <a:pPr lvl="1"/>
            <a:r>
              <a:rPr lang="en-US" sz="2400" dirty="0" smtClean="0"/>
              <a:t>School defines its AY as 24 semester credits and 30 weeks of instruction</a:t>
            </a:r>
          </a:p>
          <a:p>
            <a:pPr lvl="1"/>
            <a:r>
              <a:rPr lang="en-US" sz="2400" dirty="0" smtClean="0"/>
              <a:t>Program exempt from clock/credit conversion </a:t>
            </a:r>
          </a:p>
          <a:p>
            <a:pPr lvl="1"/>
            <a:endParaRPr lang="en-US" sz="2400" dirty="0" smtClean="0"/>
          </a:p>
        </p:txBody>
      </p:sp>
      <p:sp>
        <p:nvSpPr>
          <p:cNvPr id="5" name="Slide Number Placeholder 4"/>
          <p:cNvSpPr>
            <a:spLocks noGrp="1"/>
          </p:cNvSpPr>
          <p:nvPr>
            <p:ph type="sldNum" sz="quarter" idx="12"/>
          </p:nvPr>
        </p:nvSpPr>
        <p:spPr/>
        <p:txBody>
          <a:bodyPr/>
          <a:lstStyle/>
          <a:p>
            <a:pPr>
              <a:defRPr/>
            </a:pPr>
            <a:fld id="{81DFB154-B1FF-497C-820B-26AD28442430}" type="slidenum">
              <a:rPr lang="en-US" smtClean="0"/>
              <a:pPr>
                <a:defRPr/>
              </a:pPr>
              <a:t>14</a:t>
            </a:fld>
            <a:endParaRPr lang="en-US" b="0" dirty="0"/>
          </a:p>
        </p:txBody>
      </p:sp>
    </p:spTree>
    <p:extLst>
      <p:ext uri="{BB962C8B-B14F-4D97-AF65-F5344CB8AC3E}">
        <p14:creationId xmlns:p14="http://schemas.microsoft.com/office/powerpoint/2010/main" val="245289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Title IV Eligibility</a:t>
            </a:r>
            <a:endParaRPr lang="en-US" sz="4000" dirty="0"/>
          </a:p>
        </p:txBody>
      </p:sp>
      <p:sp>
        <p:nvSpPr>
          <p:cNvPr id="38915" name="Content Placeholder 2"/>
          <p:cNvSpPr>
            <a:spLocks noGrp="1"/>
          </p:cNvSpPr>
          <p:nvPr>
            <p:ph idx="1"/>
          </p:nvPr>
        </p:nvSpPr>
        <p:spPr>
          <a:xfrm>
            <a:off x="533400" y="1371600"/>
            <a:ext cx="8229600" cy="4525963"/>
          </a:xfrm>
        </p:spPr>
        <p:txBody>
          <a:bodyPr/>
          <a:lstStyle/>
          <a:p>
            <a:r>
              <a:rPr lang="en-US" dirty="0" smtClean="0"/>
              <a:t>EXAMPLE</a:t>
            </a:r>
          </a:p>
          <a:p>
            <a:pPr lvl="1"/>
            <a:r>
              <a:rPr lang="en-US" sz="2400" dirty="0" smtClean="0"/>
              <a:t>1 credit hour = 1 hour of instruction in the class room and at least 2 hours of outside work per week</a:t>
            </a:r>
          </a:p>
          <a:p>
            <a:pPr lvl="1"/>
            <a:r>
              <a:rPr lang="en-US" sz="2400" dirty="0" smtClean="0"/>
              <a:t>Clock hour programs do not count outside work</a:t>
            </a:r>
          </a:p>
          <a:p>
            <a:pPr lvl="1"/>
            <a:r>
              <a:rPr lang="en-US" sz="2400" dirty="0" smtClean="0"/>
              <a:t>For the entire program </a:t>
            </a:r>
          </a:p>
          <a:p>
            <a:pPr lvl="2"/>
            <a:r>
              <a:rPr lang="en-US" sz="2400" dirty="0" smtClean="0"/>
              <a:t>12 hours of instruction per week x 15 weeks = 180 hours</a:t>
            </a:r>
          </a:p>
          <a:p>
            <a:pPr lvl="2"/>
            <a:r>
              <a:rPr lang="en-US" sz="2400" dirty="0" smtClean="0"/>
              <a:t>4 (terms) x 180 hours  = 720  clock hours of instruction</a:t>
            </a:r>
          </a:p>
          <a:p>
            <a:r>
              <a:rPr lang="en-US" dirty="0" smtClean="0"/>
              <a:t>Program is 720 clock hours/60 weeks of instruction</a:t>
            </a:r>
          </a:p>
          <a:p>
            <a:r>
              <a:rPr lang="en-US" dirty="0" smtClean="0"/>
              <a:t>Program was a 2 AY program using credit hours; now less than 1 AY program using clock hours</a:t>
            </a:r>
          </a:p>
          <a:p>
            <a:endParaRPr lang="en-US" dirty="0" smtClean="0"/>
          </a:p>
        </p:txBody>
      </p:sp>
      <p:sp>
        <p:nvSpPr>
          <p:cNvPr id="5" name="Slide Number Placeholder 4"/>
          <p:cNvSpPr>
            <a:spLocks noGrp="1"/>
          </p:cNvSpPr>
          <p:nvPr>
            <p:ph type="sldNum" sz="quarter" idx="12"/>
          </p:nvPr>
        </p:nvSpPr>
        <p:spPr/>
        <p:txBody>
          <a:bodyPr/>
          <a:lstStyle/>
          <a:p>
            <a:pPr>
              <a:defRPr/>
            </a:pPr>
            <a:fld id="{EBF90134-CEB4-4250-8923-06AE5478FE69}" type="slidenum">
              <a:rPr lang="en-US" smtClean="0"/>
              <a:pPr>
                <a:defRPr/>
              </a:pPr>
              <a:t>15</a:t>
            </a:fld>
            <a:endParaRPr lang="en-US" b="0" dirty="0"/>
          </a:p>
        </p:txBody>
      </p:sp>
    </p:spTree>
    <p:extLst>
      <p:ext uri="{BB962C8B-B14F-4D97-AF65-F5344CB8AC3E}">
        <p14:creationId xmlns:p14="http://schemas.microsoft.com/office/powerpoint/2010/main" val="33232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Title IV Eligibility</a:t>
            </a:r>
            <a:endParaRPr lang="en-US" sz="4000" dirty="0"/>
          </a:p>
        </p:txBody>
      </p:sp>
      <p:sp>
        <p:nvSpPr>
          <p:cNvPr id="39939" name="Content Placeholder 2"/>
          <p:cNvSpPr>
            <a:spLocks noGrp="1"/>
          </p:cNvSpPr>
          <p:nvPr>
            <p:ph idx="1"/>
          </p:nvPr>
        </p:nvSpPr>
        <p:spPr/>
        <p:txBody>
          <a:bodyPr/>
          <a:lstStyle/>
          <a:p>
            <a:r>
              <a:rPr lang="en-US" smtClean="0"/>
              <a:t>For TIV purposes, a program can either be a clock hour program or a credit hour program – </a:t>
            </a:r>
            <a:r>
              <a:rPr lang="en-US" i="1" smtClean="0"/>
              <a:t>not both</a:t>
            </a:r>
          </a:p>
          <a:p>
            <a:r>
              <a:rPr lang="en-US" smtClean="0"/>
              <a:t>If a program must now be administered in clock hours, but has a few courses taught in credit hour, the school will take the instructional hours (classroom, supervised lab, etc.) associated with each course and incorporate those hours into the clock hour payment periods</a:t>
            </a:r>
          </a:p>
          <a:p>
            <a:pPr lvl="1"/>
            <a:endParaRPr lang="en-US" sz="3200" smtClean="0"/>
          </a:p>
          <a:p>
            <a:endParaRPr lang="en-US" smtClean="0"/>
          </a:p>
        </p:txBody>
      </p:sp>
      <p:sp>
        <p:nvSpPr>
          <p:cNvPr id="5" name="Slide Number Placeholder 4"/>
          <p:cNvSpPr>
            <a:spLocks noGrp="1"/>
          </p:cNvSpPr>
          <p:nvPr>
            <p:ph type="sldNum" sz="quarter" idx="12"/>
          </p:nvPr>
        </p:nvSpPr>
        <p:spPr/>
        <p:txBody>
          <a:bodyPr/>
          <a:lstStyle/>
          <a:p>
            <a:pPr>
              <a:defRPr/>
            </a:pPr>
            <a:fld id="{9534C71E-8591-4A4B-8919-8D237E0B91A8}" type="slidenum">
              <a:rPr lang="en-US" smtClean="0"/>
              <a:pPr>
                <a:defRPr/>
              </a:pPr>
              <a:t>16</a:t>
            </a:fld>
            <a:endParaRPr lang="en-US" b="0" dirty="0"/>
          </a:p>
        </p:txBody>
      </p:sp>
    </p:spTree>
    <p:extLst>
      <p:ext uri="{BB962C8B-B14F-4D97-AF65-F5344CB8AC3E}">
        <p14:creationId xmlns:p14="http://schemas.microsoft.com/office/powerpoint/2010/main" val="189803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title"/>
          </p:nvPr>
        </p:nvSpPr>
        <p:spPr/>
        <p:txBody>
          <a:bodyPr/>
          <a:lstStyle/>
          <a:p>
            <a:pPr eaLnBrk="1" hangingPunct="1">
              <a:defRPr/>
            </a:pPr>
            <a:r>
              <a:rPr lang="en-US" sz="4000" dirty="0" smtClean="0">
                <a:ea typeface="+mj-ea"/>
              </a:rPr>
              <a:t>Updating ECAR</a:t>
            </a:r>
          </a:p>
        </p:txBody>
      </p:sp>
      <p:sp>
        <p:nvSpPr>
          <p:cNvPr id="40964" name="Rectangle 3"/>
          <p:cNvSpPr>
            <a:spLocks noGrp="1" noChangeArrowheads="1"/>
          </p:cNvSpPr>
          <p:nvPr>
            <p:ph idx="1"/>
          </p:nvPr>
        </p:nvSpPr>
        <p:spPr/>
        <p:txBody>
          <a:bodyPr/>
          <a:lstStyle/>
          <a:p>
            <a:pPr eaLnBrk="1" hangingPunct="1"/>
            <a:r>
              <a:rPr lang="en-US" sz="2800" u="sng" dirty="0" smtClean="0">
                <a:hlinkClick r:id="rId3"/>
              </a:rPr>
              <a:t>http://www.eligcert.ed.gov</a:t>
            </a:r>
            <a:r>
              <a:rPr lang="en-US" sz="2800" u="sng" dirty="0" smtClean="0"/>
              <a:t> </a:t>
            </a:r>
          </a:p>
          <a:p>
            <a:pPr eaLnBrk="1" hangingPunct="1"/>
            <a:r>
              <a:rPr lang="en-US" sz="2800" dirty="0" smtClean="0"/>
              <a:t>Click on “Use the </a:t>
            </a:r>
            <a:r>
              <a:rPr lang="en-US" sz="2800" dirty="0" smtClean="0">
                <a:hlinkClick r:id="rId4" action="ppaction://hlinkfile"/>
              </a:rPr>
              <a:t>E-App</a:t>
            </a:r>
            <a:r>
              <a:rPr lang="en-US" sz="2800" dirty="0" smtClean="0"/>
              <a:t> to update information”</a:t>
            </a:r>
          </a:p>
          <a:p>
            <a:pPr eaLnBrk="1" hangingPunct="1"/>
            <a:r>
              <a:rPr lang="en-US" sz="2800" dirty="0" smtClean="0"/>
              <a:t>Go to Section A, Question 1 and list why you’re submitting the E-App</a:t>
            </a:r>
          </a:p>
          <a:p>
            <a:pPr eaLnBrk="1" hangingPunct="1"/>
            <a:r>
              <a:rPr lang="en-US" sz="2800" dirty="0" smtClean="0"/>
              <a:t>Go to Section E, Questions 26, 27</a:t>
            </a:r>
          </a:p>
          <a:p>
            <a:pPr eaLnBrk="1" hangingPunct="1"/>
            <a:r>
              <a:rPr lang="en-US" sz="2800" dirty="0" smtClean="0"/>
              <a:t>Section K question 69 is optional</a:t>
            </a:r>
          </a:p>
          <a:p>
            <a:pPr eaLnBrk="1" hangingPunct="1"/>
            <a:r>
              <a:rPr lang="en-US" sz="2800" dirty="0" smtClean="0"/>
              <a:t>Go to Section L for appropriate signatures</a:t>
            </a:r>
          </a:p>
          <a:p>
            <a:pPr algn="ctr" eaLnBrk="1" hangingPunct="1">
              <a:buFont typeface="Times" pitchFamily="18" charset="0"/>
              <a:buNone/>
            </a:pPr>
            <a:r>
              <a:rPr lang="en-US" sz="2800" dirty="0" smtClean="0">
                <a:solidFill>
                  <a:srgbClr val="FF0000"/>
                </a:solidFill>
              </a:rPr>
              <a:t>Work with San Francisco School Participation Team 415-486-5677</a:t>
            </a:r>
          </a:p>
        </p:txBody>
      </p:sp>
      <p:sp>
        <p:nvSpPr>
          <p:cNvPr id="77826" name="Slide Number Placeholder 3"/>
          <p:cNvSpPr>
            <a:spLocks noGrp="1"/>
          </p:cNvSpPr>
          <p:nvPr>
            <p:ph type="sldNum" sz="quarter" idx="12"/>
          </p:nvPr>
        </p:nvSpPr>
        <p:spPr/>
        <p:txBody>
          <a:bodyPr/>
          <a:lstStyle/>
          <a:p>
            <a:pPr>
              <a:defRPr/>
            </a:pPr>
            <a:fld id="{CEDF7501-AC93-4650-A430-FFD43337A898}" type="slidenum">
              <a:rPr lang="en-US" smtClean="0"/>
              <a:pPr>
                <a:defRPr/>
              </a:pPr>
              <a:t>17</a:t>
            </a:fld>
            <a:endParaRPr lang="en-US" b="0" dirty="0" smtClean="0"/>
          </a:p>
        </p:txBody>
      </p:sp>
    </p:spTree>
    <p:extLst>
      <p:ext uri="{BB962C8B-B14F-4D97-AF65-F5344CB8AC3E}">
        <p14:creationId xmlns:p14="http://schemas.microsoft.com/office/powerpoint/2010/main" val="93294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C:\Users\david.bartnicki\AppData\Local\Microsoft\Windows\Temporary Internet Files\Content.IE5\7M1T5EJ2\MPPH03252I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72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ontent Placeholder 2"/>
          <p:cNvSpPr>
            <a:spLocks noGrp="1"/>
          </p:cNvSpPr>
          <p:nvPr>
            <p:ph idx="1"/>
          </p:nvPr>
        </p:nvSpPr>
        <p:spPr>
          <a:xfrm>
            <a:off x="1066800" y="2057400"/>
            <a:ext cx="6553200" cy="1371600"/>
          </a:xfrm>
        </p:spPr>
        <p:txBody>
          <a:bodyPr/>
          <a:lstStyle/>
          <a:p>
            <a:pPr algn="ctr">
              <a:buFont typeface="Times" pitchFamily="18" charset="0"/>
              <a:buNone/>
            </a:pPr>
            <a:r>
              <a:rPr lang="en-US" sz="5400" b="1" smtClean="0">
                <a:solidFill>
                  <a:schemeClr val="bg1"/>
                </a:solidFill>
              </a:rPr>
              <a:t>Title IV Basics</a:t>
            </a:r>
          </a:p>
        </p:txBody>
      </p:sp>
      <p:sp>
        <p:nvSpPr>
          <p:cNvPr id="4" name="Slide Number Placeholder 3"/>
          <p:cNvSpPr>
            <a:spLocks noGrp="1"/>
          </p:cNvSpPr>
          <p:nvPr>
            <p:ph type="sldNum" sz="quarter" idx="12"/>
          </p:nvPr>
        </p:nvSpPr>
        <p:spPr/>
        <p:txBody>
          <a:bodyPr/>
          <a:lstStyle/>
          <a:p>
            <a:pPr>
              <a:defRPr/>
            </a:pPr>
            <a:fld id="{AB164711-0EAC-470E-9F3E-C17F55CCDD3C}" type="slidenum">
              <a:rPr lang="en-US" smtClean="0"/>
              <a:pPr>
                <a:defRPr/>
              </a:pPr>
              <a:t>18</a:t>
            </a:fld>
            <a:endParaRPr lang="en-US" b="0" dirty="0"/>
          </a:p>
        </p:txBody>
      </p:sp>
    </p:spTree>
    <p:extLst>
      <p:ext uri="{BB962C8B-B14F-4D97-AF65-F5344CB8AC3E}">
        <p14:creationId xmlns:p14="http://schemas.microsoft.com/office/powerpoint/2010/main" val="3218398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04800"/>
            <a:ext cx="7772400" cy="1143000"/>
          </a:xfrm>
        </p:spPr>
        <p:txBody>
          <a:bodyPr/>
          <a:lstStyle/>
          <a:p>
            <a:pPr algn="ctr">
              <a:defRPr/>
            </a:pPr>
            <a:r>
              <a:rPr lang="en-US" dirty="0">
                <a:solidFill>
                  <a:schemeClr val="tx1"/>
                </a:solidFill>
              </a:rPr>
              <a:t>Definition </a:t>
            </a:r>
            <a:r>
              <a:rPr lang="en-US" sz="2400" dirty="0" smtClean="0">
                <a:solidFill>
                  <a:schemeClr val="tx1"/>
                </a:solidFill>
              </a:rPr>
              <a:t>(</a:t>
            </a:r>
            <a:r>
              <a:rPr lang="en-US" sz="2400" dirty="0">
                <a:solidFill>
                  <a:schemeClr val="tx1"/>
                </a:solidFill>
              </a:rPr>
              <a:t>34 CFR 600.2)</a:t>
            </a:r>
            <a:endParaRPr lang="en-US" dirty="0">
              <a:solidFill>
                <a:schemeClr val="tx1"/>
              </a:solidFill>
            </a:endParaRPr>
          </a:p>
        </p:txBody>
      </p:sp>
      <p:sp>
        <p:nvSpPr>
          <p:cNvPr id="43011" name="Rectangle 3"/>
          <p:cNvSpPr>
            <a:spLocks noGrp="1" noChangeArrowheads="1"/>
          </p:cNvSpPr>
          <p:nvPr>
            <p:ph idx="1"/>
          </p:nvPr>
        </p:nvSpPr>
        <p:spPr>
          <a:xfrm>
            <a:off x="228600" y="1447800"/>
            <a:ext cx="8839200" cy="4572000"/>
          </a:xfrm>
        </p:spPr>
        <p:txBody>
          <a:bodyPr/>
          <a:lstStyle/>
          <a:p>
            <a:r>
              <a:rPr lang="en-US" dirty="0" smtClean="0"/>
              <a:t>Clock hour: a period of time consisting of - </a:t>
            </a:r>
          </a:p>
          <a:p>
            <a:pPr>
              <a:buFontTx/>
              <a:buNone/>
            </a:pPr>
            <a:r>
              <a:rPr lang="en-US" dirty="0" smtClean="0"/>
              <a:t>	(1) A 50 to 60-minute class, lecture, or recitation in a 60-minute period;</a:t>
            </a:r>
          </a:p>
          <a:p>
            <a:pPr>
              <a:buFontTx/>
              <a:buNone/>
            </a:pPr>
            <a:r>
              <a:rPr lang="en-US" dirty="0" smtClean="0"/>
              <a:t>	(2) A 50 to 60-minute </a:t>
            </a:r>
            <a:r>
              <a:rPr lang="en-US" u="sng" dirty="0" smtClean="0"/>
              <a:t>faculty supervised</a:t>
            </a:r>
            <a:r>
              <a:rPr lang="en-US" dirty="0" smtClean="0"/>
              <a:t> laboratory, shop training, or internship in a 60-minute period;</a:t>
            </a:r>
          </a:p>
          <a:p>
            <a:pPr>
              <a:buFontTx/>
              <a:buNone/>
            </a:pPr>
            <a:r>
              <a:rPr lang="en-US" dirty="0" smtClean="0"/>
              <a:t>	(3) Sixty minutes of preparation in a correspondence course</a:t>
            </a:r>
          </a:p>
          <a:p>
            <a:r>
              <a:rPr lang="en-US" dirty="0" smtClean="0"/>
              <a:t>A clock hour is based on an actual hour of attendance, though each hour may include a 10-minute break. </a:t>
            </a:r>
          </a:p>
        </p:txBody>
      </p:sp>
      <p:sp>
        <p:nvSpPr>
          <p:cNvPr id="4" name="Slide Number Placeholder 3"/>
          <p:cNvSpPr>
            <a:spLocks noGrp="1"/>
          </p:cNvSpPr>
          <p:nvPr>
            <p:ph type="sldNum" sz="quarter" idx="12"/>
          </p:nvPr>
        </p:nvSpPr>
        <p:spPr/>
        <p:txBody>
          <a:bodyPr/>
          <a:lstStyle/>
          <a:p>
            <a:pPr>
              <a:defRPr/>
            </a:pPr>
            <a:fld id="{A54F1BA2-D355-4991-A5CD-FD82D8F31BD6}" type="slidenum">
              <a:rPr lang="en-US" smtClean="0"/>
              <a:pPr>
                <a:defRPr/>
              </a:pPr>
              <a:t>19</a:t>
            </a:fld>
            <a:endParaRPr lang="en-US" b="0" dirty="0"/>
          </a:p>
        </p:txBody>
      </p:sp>
    </p:spTree>
    <p:extLst>
      <p:ext uri="{BB962C8B-B14F-4D97-AF65-F5344CB8AC3E}">
        <p14:creationId xmlns:p14="http://schemas.microsoft.com/office/powerpoint/2010/main" val="2625364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688308" y="381000"/>
            <a:ext cx="6169692" cy="647698"/>
          </a:xfrm>
        </p:spPr>
        <p:txBody>
          <a:bodyPr/>
          <a:lstStyle/>
          <a:p>
            <a:pPr eaLnBrk="1" hangingPunct="1">
              <a:defRPr/>
            </a:pPr>
            <a:r>
              <a:rPr lang="en-US" sz="4000" dirty="0" smtClean="0">
                <a:effectLst>
                  <a:outerShdw blurRad="38100" dist="38100" dir="2700000" algn="tl">
                    <a:srgbClr val="000000">
                      <a:alpha val="43137"/>
                    </a:srgbClr>
                  </a:outerShdw>
                </a:effectLst>
                <a:ea typeface="+mj-ea"/>
              </a:rPr>
              <a:t>AGENDA</a:t>
            </a:r>
          </a:p>
        </p:txBody>
      </p:sp>
      <p:sp>
        <p:nvSpPr>
          <p:cNvPr id="25604" name="Rectangle 3"/>
          <p:cNvSpPr>
            <a:spLocks noGrp="1" noChangeArrowheads="1"/>
          </p:cNvSpPr>
          <p:nvPr>
            <p:ph idx="1"/>
          </p:nvPr>
        </p:nvSpPr>
        <p:spPr>
          <a:xfrm>
            <a:off x="609600" y="1371600"/>
            <a:ext cx="5867400" cy="4572000"/>
          </a:xfrm>
        </p:spPr>
        <p:txBody>
          <a:bodyPr>
            <a:normAutofit/>
          </a:bodyPr>
          <a:lstStyle/>
          <a:p>
            <a:pPr eaLnBrk="1" hangingPunct="1"/>
            <a:r>
              <a:rPr lang="en-US" sz="2800" b="1" dirty="0" smtClean="0"/>
              <a:t>Clock Hour Programs</a:t>
            </a:r>
          </a:p>
          <a:p>
            <a:pPr eaLnBrk="1" hangingPunct="1"/>
            <a:r>
              <a:rPr lang="en-US" sz="2800" b="1" dirty="0" smtClean="0"/>
              <a:t>TIV Basics</a:t>
            </a:r>
          </a:p>
          <a:p>
            <a:pPr eaLnBrk="1" hangingPunct="1"/>
            <a:r>
              <a:rPr lang="en-US" sz="2800" b="1" dirty="0" smtClean="0"/>
              <a:t>Payment Periods</a:t>
            </a:r>
          </a:p>
          <a:p>
            <a:pPr eaLnBrk="1" hangingPunct="1"/>
            <a:r>
              <a:rPr lang="en-US" sz="2800" b="1" dirty="0" smtClean="0"/>
              <a:t>SAP</a:t>
            </a:r>
          </a:p>
        </p:txBody>
      </p:sp>
      <p:sp>
        <p:nvSpPr>
          <p:cNvPr id="4" name="Slide Number Placeholder 3"/>
          <p:cNvSpPr>
            <a:spLocks noGrp="1"/>
          </p:cNvSpPr>
          <p:nvPr>
            <p:ph type="sldNum" sz="quarter" idx="12"/>
          </p:nvPr>
        </p:nvSpPr>
        <p:spPr/>
        <p:txBody>
          <a:bodyPr/>
          <a:lstStyle/>
          <a:p>
            <a:pPr>
              <a:defRPr/>
            </a:pPr>
            <a:fld id="{7BA38185-3E8D-48D5-B7F5-F4539DE2E512}" type="slidenum">
              <a:rPr lang="en-US"/>
              <a:pPr>
                <a:defRPr/>
              </a:pPr>
              <a:t>2</a:t>
            </a:fld>
            <a:endParaRPr lang="en-US" b="0" dirty="0"/>
          </a:p>
        </p:txBody>
      </p:sp>
      <p:pic>
        <p:nvPicPr>
          <p:cNvPr id="25605" name="Picture 2" descr="C:\Users\linda.burkhardt\AppData\Local\Microsoft\Windows\Temporary Internet Files\Content.IE5\7M1T5EJ2\MPj043868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8" y="2667000"/>
            <a:ext cx="3382962"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026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772400" cy="1143000"/>
          </a:xfrm>
        </p:spPr>
        <p:txBody>
          <a:bodyPr/>
          <a:lstStyle/>
          <a:p>
            <a:pPr algn="ctr">
              <a:defRPr/>
            </a:pPr>
            <a:r>
              <a:rPr lang="en-US" sz="4000" dirty="0"/>
              <a:t>Student </a:t>
            </a:r>
            <a:r>
              <a:rPr lang="en-US" sz="4000" dirty="0" smtClean="0"/>
              <a:t>Eligibility </a:t>
            </a:r>
            <a:r>
              <a:rPr lang="en-US" sz="3200" dirty="0" smtClean="0"/>
              <a:t>(34 </a:t>
            </a:r>
            <a:r>
              <a:rPr lang="en-US" sz="3200" dirty="0"/>
              <a:t>CFR 668.32)</a:t>
            </a:r>
          </a:p>
        </p:txBody>
      </p:sp>
      <p:sp>
        <p:nvSpPr>
          <p:cNvPr id="44035" name="Rectangle 3"/>
          <p:cNvSpPr>
            <a:spLocks noGrp="1" noChangeArrowheads="1"/>
          </p:cNvSpPr>
          <p:nvPr>
            <p:ph idx="1"/>
          </p:nvPr>
        </p:nvSpPr>
        <p:spPr>
          <a:xfrm>
            <a:off x="457200" y="1905000"/>
            <a:ext cx="8077200" cy="4114800"/>
          </a:xfrm>
        </p:spPr>
        <p:txBody>
          <a:bodyPr/>
          <a:lstStyle/>
          <a:p>
            <a:r>
              <a:rPr lang="en-US" sz="2800" dirty="0" smtClean="0"/>
              <a:t>Are there differences with - verification, admissions policies, citizenship, valid ISIR, professional judgment, default status………?</a:t>
            </a:r>
          </a:p>
          <a:p>
            <a:endParaRPr lang="en-US" sz="2800" dirty="0" smtClean="0"/>
          </a:p>
          <a:p>
            <a:pPr>
              <a:buFontTx/>
              <a:buNone/>
            </a:pPr>
            <a:r>
              <a:rPr lang="en-US" sz="2800" dirty="0" smtClean="0"/>
              <a:t>					</a:t>
            </a:r>
          </a:p>
        </p:txBody>
      </p:sp>
      <p:sp>
        <p:nvSpPr>
          <p:cNvPr id="5" name="Slide Number Placeholder 4"/>
          <p:cNvSpPr>
            <a:spLocks noGrp="1"/>
          </p:cNvSpPr>
          <p:nvPr>
            <p:ph type="sldNum" sz="quarter" idx="12"/>
          </p:nvPr>
        </p:nvSpPr>
        <p:spPr/>
        <p:txBody>
          <a:bodyPr/>
          <a:lstStyle/>
          <a:p>
            <a:pPr>
              <a:defRPr/>
            </a:pPr>
            <a:fld id="{EFBB777A-2C5B-43EC-BBE9-37E304F1BFA4}" type="slidenum">
              <a:rPr lang="en-US" smtClean="0"/>
              <a:pPr>
                <a:defRPr/>
              </a:pPr>
              <a:t>20</a:t>
            </a:fld>
            <a:endParaRPr lang="en-US" b="0" dirty="0"/>
          </a:p>
        </p:txBody>
      </p:sp>
      <p:sp>
        <p:nvSpPr>
          <p:cNvPr id="44036" name="Text Box 4"/>
          <p:cNvSpPr txBox="1">
            <a:spLocks noChangeArrowheads="1"/>
          </p:cNvSpPr>
          <p:nvPr/>
        </p:nvSpPr>
        <p:spPr bwMode="auto">
          <a:xfrm>
            <a:off x="3810000" y="4191000"/>
            <a:ext cx="1327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6000" b="1">
                <a:solidFill>
                  <a:srgbClr val="FF0000"/>
                </a:solidFill>
              </a:rPr>
              <a:t>NO</a:t>
            </a:r>
            <a:endParaRPr lang="en-US"/>
          </a:p>
        </p:txBody>
      </p:sp>
    </p:spTree>
    <p:extLst>
      <p:ext uri="{BB962C8B-B14F-4D97-AF65-F5344CB8AC3E}">
        <p14:creationId xmlns:p14="http://schemas.microsoft.com/office/powerpoint/2010/main" val="2299900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914" name="Rectangle 42"/>
          <p:cNvSpPr>
            <a:spLocks noGrp="1" noChangeArrowheads="1"/>
          </p:cNvSpPr>
          <p:nvPr>
            <p:ph type="title"/>
          </p:nvPr>
        </p:nvSpPr>
        <p:spPr/>
        <p:txBody>
          <a:bodyPr/>
          <a:lstStyle/>
          <a:p>
            <a:pPr algn="ctr" eaLnBrk="1" hangingPunct="1">
              <a:defRPr/>
            </a:pPr>
            <a:r>
              <a:rPr lang="en-US" dirty="0" smtClean="0"/>
              <a:t>Academic Year Minimums</a:t>
            </a:r>
          </a:p>
        </p:txBody>
      </p:sp>
      <p:sp>
        <p:nvSpPr>
          <p:cNvPr id="149506" name="Slide Number Placeholder 2"/>
          <p:cNvSpPr>
            <a:spLocks noGrp="1"/>
          </p:cNvSpPr>
          <p:nvPr>
            <p:ph type="sldNum" sz="quarter" idx="12"/>
          </p:nvPr>
        </p:nvSpPr>
        <p:spPr>
          <a:xfrm>
            <a:off x="2286000" y="6324600"/>
            <a:ext cx="4191000" cy="533400"/>
          </a:xfrm>
        </p:spPr>
        <p:txBody>
          <a:bodyPr/>
          <a:lstStyle/>
          <a:p>
            <a:pPr>
              <a:defRPr/>
            </a:pPr>
            <a:r>
              <a:rPr lang="en-US" sz="1800" dirty="0" smtClean="0"/>
              <a:t>Minimum measure!  Can be more!</a:t>
            </a:r>
          </a:p>
        </p:txBody>
      </p:sp>
      <p:sp>
        <p:nvSpPr>
          <p:cNvPr id="45060" name="Rectangle 4"/>
          <p:cNvSpPr>
            <a:spLocks noGrp="1" noChangeArrowheads="1"/>
          </p:cNvSpPr>
          <p:nvPr>
            <p:ph type="body" idx="4294967295"/>
          </p:nvPr>
        </p:nvSpPr>
        <p:spPr>
          <a:xfrm>
            <a:off x="1371600" y="2133600"/>
            <a:ext cx="7772400" cy="4114800"/>
          </a:xfrm>
          <a:prstGeom prst="rect">
            <a:avLst/>
          </a:prstGeom>
          <a:noFill/>
        </p:spPr>
        <p:txBody>
          <a:bodyPr lIns="90487" tIns="44450" rIns="90487" bIns="44450"/>
          <a:lstStyle/>
          <a:p>
            <a:pPr eaLnBrk="1" hangingPunct="1">
              <a:buFont typeface="Times" pitchFamily="18" charset="0"/>
              <a:buNone/>
            </a:pPr>
            <a:r>
              <a:rPr lang="en-US" sz="3600" smtClean="0"/>
              <a:t>	</a:t>
            </a:r>
            <a:r>
              <a:rPr lang="en-US" smtClean="0"/>
              <a:t>			</a:t>
            </a:r>
          </a:p>
        </p:txBody>
      </p:sp>
      <p:grpSp>
        <p:nvGrpSpPr>
          <p:cNvPr id="45061" name="Group 44"/>
          <p:cNvGrpSpPr>
            <a:grpSpLocks/>
          </p:cNvGrpSpPr>
          <p:nvPr/>
        </p:nvGrpSpPr>
        <p:grpSpPr bwMode="auto">
          <a:xfrm>
            <a:off x="914400" y="1524000"/>
            <a:ext cx="7543800" cy="4724400"/>
            <a:chOff x="576" y="1008"/>
            <a:chExt cx="4752" cy="2976"/>
          </a:xfrm>
        </p:grpSpPr>
        <p:sp>
          <p:nvSpPr>
            <p:cNvPr id="45065" name="Rectangle 2"/>
            <p:cNvSpPr>
              <a:spLocks noChangeArrowheads="1"/>
            </p:cNvSpPr>
            <p:nvPr/>
          </p:nvSpPr>
          <p:spPr bwMode="auto">
            <a:xfrm>
              <a:off x="576" y="1008"/>
              <a:ext cx="4752" cy="2976"/>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45066" name="Rectangle 5"/>
            <p:cNvSpPr>
              <a:spLocks noChangeArrowheads="1"/>
            </p:cNvSpPr>
            <p:nvPr/>
          </p:nvSpPr>
          <p:spPr bwMode="auto">
            <a:xfrm>
              <a:off x="636" y="1544"/>
              <a:ext cx="4584" cy="18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067" name="Rectangle 6"/>
            <p:cNvSpPr>
              <a:spLocks noChangeArrowheads="1"/>
            </p:cNvSpPr>
            <p:nvPr/>
          </p:nvSpPr>
          <p:spPr bwMode="auto">
            <a:xfrm>
              <a:off x="636" y="1543"/>
              <a:ext cx="4584" cy="185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8" name="Line 7"/>
            <p:cNvSpPr>
              <a:spLocks noChangeShapeType="1"/>
            </p:cNvSpPr>
            <p:nvPr/>
          </p:nvSpPr>
          <p:spPr bwMode="auto">
            <a:xfrm flipV="1">
              <a:off x="3647" y="1556"/>
              <a:ext cx="1" cy="18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9" name="Line 9"/>
            <p:cNvSpPr>
              <a:spLocks noChangeShapeType="1"/>
            </p:cNvSpPr>
            <p:nvPr/>
          </p:nvSpPr>
          <p:spPr bwMode="auto">
            <a:xfrm flipV="1">
              <a:off x="3635" y="1531"/>
              <a:ext cx="1" cy="56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0" name="Line 10"/>
            <p:cNvSpPr>
              <a:spLocks noChangeShapeType="1"/>
            </p:cNvSpPr>
            <p:nvPr/>
          </p:nvSpPr>
          <p:spPr bwMode="auto">
            <a:xfrm flipV="1">
              <a:off x="2160" y="1556"/>
              <a:ext cx="1" cy="18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1" name="Line 11"/>
            <p:cNvSpPr>
              <a:spLocks noChangeShapeType="1"/>
            </p:cNvSpPr>
            <p:nvPr/>
          </p:nvSpPr>
          <p:spPr bwMode="auto">
            <a:xfrm flipV="1">
              <a:off x="2160" y="1531"/>
              <a:ext cx="1" cy="56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2" name="Rectangle 12"/>
            <p:cNvSpPr>
              <a:spLocks noChangeArrowheads="1"/>
            </p:cNvSpPr>
            <p:nvPr/>
          </p:nvSpPr>
          <p:spPr bwMode="auto">
            <a:xfrm>
              <a:off x="770" y="1629"/>
              <a:ext cx="127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660066"/>
                  </a:solidFill>
                  <a:latin typeface="Helvetica" pitchFamily="34" charset="0"/>
                </a:rPr>
                <a:t>Academic Progress</a:t>
              </a:r>
              <a:endParaRPr lang="en-US">
                <a:solidFill>
                  <a:srgbClr val="660066"/>
                </a:solidFill>
              </a:endParaRPr>
            </a:p>
          </p:txBody>
        </p:sp>
        <p:sp>
          <p:nvSpPr>
            <p:cNvPr id="45073" name="Rectangle 13"/>
            <p:cNvSpPr>
              <a:spLocks noChangeArrowheads="1"/>
            </p:cNvSpPr>
            <p:nvPr/>
          </p:nvSpPr>
          <p:spPr bwMode="auto">
            <a:xfrm>
              <a:off x="953" y="1787"/>
              <a:ext cx="8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660066"/>
                  </a:solidFill>
                  <a:latin typeface="Helvetica" pitchFamily="34" charset="0"/>
                </a:rPr>
                <a:t>Measured By</a:t>
              </a:r>
              <a:r>
                <a:rPr lang="en-US" sz="1700" b="1">
                  <a:solidFill>
                    <a:srgbClr val="FFFFFF"/>
                  </a:solidFill>
                  <a:latin typeface="Helvetica" pitchFamily="34" charset="0"/>
                </a:rPr>
                <a:t>:</a:t>
              </a:r>
              <a:endParaRPr lang="en-US"/>
            </a:p>
          </p:txBody>
        </p:sp>
        <p:sp>
          <p:nvSpPr>
            <p:cNvPr id="45074" name="Rectangle 14"/>
            <p:cNvSpPr>
              <a:spLocks noChangeArrowheads="1"/>
            </p:cNvSpPr>
            <p:nvPr/>
          </p:nvSpPr>
          <p:spPr bwMode="auto">
            <a:xfrm>
              <a:off x="782" y="2202"/>
              <a:ext cx="84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Semester hours</a:t>
              </a:r>
              <a:endParaRPr lang="en-US"/>
            </a:p>
          </p:txBody>
        </p:sp>
        <p:sp>
          <p:nvSpPr>
            <p:cNvPr id="45075" name="Rectangle 15"/>
            <p:cNvSpPr>
              <a:spLocks noChangeArrowheads="1"/>
            </p:cNvSpPr>
            <p:nvPr/>
          </p:nvSpPr>
          <p:spPr bwMode="auto">
            <a:xfrm>
              <a:off x="782" y="2506"/>
              <a:ext cx="8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Trimester hours</a:t>
              </a:r>
              <a:endParaRPr lang="en-US"/>
            </a:p>
          </p:txBody>
        </p:sp>
        <p:sp>
          <p:nvSpPr>
            <p:cNvPr id="45076" name="Rectangle 16"/>
            <p:cNvSpPr>
              <a:spLocks noChangeArrowheads="1"/>
            </p:cNvSpPr>
            <p:nvPr/>
          </p:nvSpPr>
          <p:spPr bwMode="auto">
            <a:xfrm>
              <a:off x="782" y="2811"/>
              <a:ext cx="7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Quarter hours</a:t>
              </a:r>
              <a:endParaRPr lang="en-US"/>
            </a:p>
          </p:txBody>
        </p:sp>
        <p:sp>
          <p:nvSpPr>
            <p:cNvPr id="45077" name="Rectangle 17"/>
            <p:cNvSpPr>
              <a:spLocks noChangeArrowheads="1"/>
            </p:cNvSpPr>
            <p:nvPr/>
          </p:nvSpPr>
          <p:spPr bwMode="auto">
            <a:xfrm>
              <a:off x="782" y="3116"/>
              <a:ext cx="63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Clock hours</a:t>
              </a:r>
              <a:endParaRPr lang="en-US"/>
            </a:p>
          </p:txBody>
        </p:sp>
        <p:sp>
          <p:nvSpPr>
            <p:cNvPr id="45078" name="Rectangle 18"/>
            <p:cNvSpPr>
              <a:spLocks noChangeArrowheads="1"/>
            </p:cNvSpPr>
            <p:nvPr/>
          </p:nvSpPr>
          <p:spPr bwMode="auto">
            <a:xfrm>
              <a:off x="2233" y="1641"/>
              <a:ext cx="13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660066"/>
                  </a:solidFill>
                  <a:latin typeface="Helvetica" pitchFamily="34" charset="0"/>
                </a:rPr>
                <a:t>Minimum Completion</a:t>
              </a:r>
              <a:endParaRPr lang="en-US">
                <a:solidFill>
                  <a:srgbClr val="660066"/>
                </a:solidFill>
              </a:endParaRPr>
            </a:p>
          </p:txBody>
        </p:sp>
        <p:sp>
          <p:nvSpPr>
            <p:cNvPr id="45079" name="Rectangle 19"/>
            <p:cNvSpPr>
              <a:spLocks noChangeArrowheads="1"/>
            </p:cNvSpPr>
            <p:nvPr/>
          </p:nvSpPr>
          <p:spPr bwMode="auto">
            <a:xfrm>
              <a:off x="2477" y="1800"/>
              <a:ext cx="8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660066"/>
                  </a:solidFill>
                  <a:latin typeface="Helvetica" pitchFamily="34" charset="0"/>
                </a:rPr>
                <a:t>Requirement*</a:t>
              </a:r>
              <a:endParaRPr lang="en-US">
                <a:solidFill>
                  <a:srgbClr val="660066"/>
                </a:solidFill>
              </a:endParaRPr>
            </a:p>
          </p:txBody>
        </p:sp>
        <p:sp>
          <p:nvSpPr>
            <p:cNvPr id="45080" name="Rectangle 20"/>
            <p:cNvSpPr>
              <a:spLocks noChangeArrowheads="1"/>
            </p:cNvSpPr>
            <p:nvPr/>
          </p:nvSpPr>
          <p:spPr bwMode="auto">
            <a:xfrm>
              <a:off x="2331" y="2226"/>
              <a:ext cx="99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24 semester hours</a:t>
              </a:r>
              <a:endParaRPr lang="en-US"/>
            </a:p>
          </p:txBody>
        </p:sp>
        <p:sp>
          <p:nvSpPr>
            <p:cNvPr id="45081" name="Rectangle 21"/>
            <p:cNvSpPr>
              <a:spLocks noChangeArrowheads="1"/>
            </p:cNvSpPr>
            <p:nvPr/>
          </p:nvSpPr>
          <p:spPr bwMode="auto">
            <a:xfrm>
              <a:off x="2331" y="2531"/>
              <a:ext cx="9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24 trimester hours</a:t>
              </a:r>
              <a:endParaRPr lang="en-US"/>
            </a:p>
          </p:txBody>
        </p:sp>
        <p:sp>
          <p:nvSpPr>
            <p:cNvPr id="45082" name="Rectangle 22"/>
            <p:cNvSpPr>
              <a:spLocks noChangeArrowheads="1"/>
            </p:cNvSpPr>
            <p:nvPr/>
          </p:nvSpPr>
          <p:spPr bwMode="auto">
            <a:xfrm>
              <a:off x="2331" y="2836"/>
              <a:ext cx="8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36 quarter hours</a:t>
              </a:r>
              <a:endParaRPr lang="en-US"/>
            </a:p>
          </p:txBody>
        </p:sp>
        <p:sp>
          <p:nvSpPr>
            <p:cNvPr id="45083" name="Rectangle 23"/>
            <p:cNvSpPr>
              <a:spLocks noChangeArrowheads="1"/>
            </p:cNvSpPr>
            <p:nvPr/>
          </p:nvSpPr>
          <p:spPr bwMode="auto">
            <a:xfrm>
              <a:off x="2331" y="3140"/>
              <a:ext cx="8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900 clock hours</a:t>
              </a:r>
              <a:endParaRPr lang="en-US"/>
            </a:p>
          </p:txBody>
        </p:sp>
        <p:sp>
          <p:nvSpPr>
            <p:cNvPr id="45084" name="Rectangle 24"/>
            <p:cNvSpPr>
              <a:spLocks noChangeArrowheads="1"/>
            </p:cNvSpPr>
            <p:nvPr/>
          </p:nvSpPr>
          <p:spPr bwMode="auto">
            <a:xfrm>
              <a:off x="3720" y="1641"/>
              <a:ext cx="14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660066"/>
                  </a:solidFill>
                  <a:latin typeface="Helvetica" pitchFamily="34" charset="0"/>
                </a:rPr>
                <a:t>Minimum Instructional</a:t>
              </a:r>
              <a:endParaRPr lang="en-US">
                <a:solidFill>
                  <a:srgbClr val="660066"/>
                </a:solidFill>
              </a:endParaRPr>
            </a:p>
          </p:txBody>
        </p:sp>
        <p:sp>
          <p:nvSpPr>
            <p:cNvPr id="45085" name="Rectangle 25"/>
            <p:cNvSpPr>
              <a:spLocks noChangeArrowheads="1"/>
            </p:cNvSpPr>
            <p:nvPr/>
          </p:nvSpPr>
          <p:spPr bwMode="auto">
            <a:xfrm>
              <a:off x="3854" y="1800"/>
              <a:ext cx="118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660066"/>
                  </a:solidFill>
                  <a:latin typeface="Helvetica" pitchFamily="34" charset="0"/>
                </a:rPr>
                <a:t>Time Requirement</a:t>
              </a:r>
              <a:endParaRPr lang="en-US">
                <a:solidFill>
                  <a:srgbClr val="660066"/>
                </a:solidFill>
              </a:endParaRPr>
            </a:p>
          </p:txBody>
        </p:sp>
        <p:sp>
          <p:nvSpPr>
            <p:cNvPr id="45086" name="Rectangle 26"/>
            <p:cNvSpPr>
              <a:spLocks noChangeArrowheads="1"/>
            </p:cNvSpPr>
            <p:nvPr/>
          </p:nvSpPr>
          <p:spPr bwMode="auto">
            <a:xfrm>
              <a:off x="4074" y="2226"/>
              <a:ext cx="50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30 weeks</a:t>
              </a:r>
              <a:endParaRPr lang="en-US"/>
            </a:p>
          </p:txBody>
        </p:sp>
        <p:sp>
          <p:nvSpPr>
            <p:cNvPr id="45087" name="Rectangle 27"/>
            <p:cNvSpPr>
              <a:spLocks noChangeArrowheads="1"/>
            </p:cNvSpPr>
            <p:nvPr/>
          </p:nvSpPr>
          <p:spPr bwMode="auto">
            <a:xfrm>
              <a:off x="4074" y="2531"/>
              <a:ext cx="50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30 weeks</a:t>
              </a:r>
              <a:endParaRPr lang="en-US"/>
            </a:p>
          </p:txBody>
        </p:sp>
        <p:sp>
          <p:nvSpPr>
            <p:cNvPr id="45088" name="Rectangle 28"/>
            <p:cNvSpPr>
              <a:spLocks noChangeArrowheads="1"/>
            </p:cNvSpPr>
            <p:nvPr/>
          </p:nvSpPr>
          <p:spPr bwMode="auto">
            <a:xfrm>
              <a:off x="4074" y="2836"/>
              <a:ext cx="50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30 weeks</a:t>
              </a:r>
              <a:endParaRPr lang="en-US"/>
            </a:p>
          </p:txBody>
        </p:sp>
        <p:sp>
          <p:nvSpPr>
            <p:cNvPr id="45089" name="Rectangle 29"/>
            <p:cNvSpPr>
              <a:spLocks noChangeArrowheads="1"/>
            </p:cNvSpPr>
            <p:nvPr/>
          </p:nvSpPr>
          <p:spPr bwMode="auto">
            <a:xfrm>
              <a:off x="4074" y="3140"/>
              <a:ext cx="50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Helvetica" pitchFamily="34" charset="0"/>
                </a:rPr>
                <a:t>26 weeks</a:t>
              </a:r>
              <a:endParaRPr lang="en-US"/>
            </a:p>
          </p:txBody>
        </p:sp>
        <p:sp>
          <p:nvSpPr>
            <p:cNvPr id="45090" name="Rectangle 30"/>
            <p:cNvSpPr>
              <a:spLocks noChangeArrowheads="1"/>
            </p:cNvSpPr>
            <p:nvPr/>
          </p:nvSpPr>
          <p:spPr bwMode="auto">
            <a:xfrm>
              <a:off x="624" y="1056"/>
              <a:ext cx="4584" cy="41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1" name="Rectangle 33"/>
            <p:cNvSpPr>
              <a:spLocks noChangeArrowheads="1"/>
            </p:cNvSpPr>
            <p:nvPr/>
          </p:nvSpPr>
          <p:spPr bwMode="auto">
            <a:xfrm>
              <a:off x="624" y="3408"/>
              <a:ext cx="4608"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0" rIns="182880" bIns="182880"/>
            <a:lstStyle/>
            <a:p>
              <a:r>
                <a:rPr lang="en-US" sz="1400">
                  <a:solidFill>
                    <a:srgbClr val="000000"/>
                  </a:solidFill>
                  <a:latin typeface="Helvetica" pitchFamily="34" charset="0"/>
                </a:rPr>
                <a:t>*Number of hours that a student enrolled full time is expected to complete in a full academic year</a:t>
              </a:r>
              <a:endParaRPr lang="en-US"/>
            </a:p>
          </p:txBody>
        </p:sp>
        <p:sp>
          <p:nvSpPr>
            <p:cNvPr id="45092" name="Rectangle 34"/>
            <p:cNvSpPr>
              <a:spLocks noChangeArrowheads="1"/>
            </p:cNvSpPr>
            <p:nvPr/>
          </p:nvSpPr>
          <p:spPr bwMode="auto">
            <a:xfrm>
              <a:off x="734" y="3628"/>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pitchFamily="34" charset="0"/>
                </a:rPr>
                <a:t>.</a:t>
              </a:r>
              <a:endParaRPr lang="en-US"/>
            </a:p>
          </p:txBody>
        </p:sp>
        <p:sp>
          <p:nvSpPr>
            <p:cNvPr id="45093" name="Line 35"/>
            <p:cNvSpPr>
              <a:spLocks noChangeShapeType="1"/>
            </p:cNvSpPr>
            <p:nvPr/>
          </p:nvSpPr>
          <p:spPr bwMode="auto">
            <a:xfrm>
              <a:off x="624" y="2433"/>
              <a:ext cx="459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4" name="Line 36"/>
            <p:cNvSpPr>
              <a:spLocks noChangeShapeType="1"/>
            </p:cNvSpPr>
            <p:nvPr/>
          </p:nvSpPr>
          <p:spPr bwMode="auto">
            <a:xfrm>
              <a:off x="624" y="2750"/>
              <a:ext cx="459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5" name="Line 37"/>
            <p:cNvSpPr>
              <a:spLocks noChangeShapeType="1"/>
            </p:cNvSpPr>
            <p:nvPr/>
          </p:nvSpPr>
          <p:spPr bwMode="auto">
            <a:xfrm>
              <a:off x="624" y="3055"/>
              <a:ext cx="459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6" name="Text Box 38"/>
            <p:cNvSpPr txBox="1">
              <a:spLocks noChangeArrowheads="1"/>
            </p:cNvSpPr>
            <p:nvPr/>
          </p:nvSpPr>
          <p:spPr bwMode="auto">
            <a:xfrm>
              <a:off x="1152" y="1104"/>
              <a:ext cx="3744" cy="288"/>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b="1">
                  <a:solidFill>
                    <a:srgbClr val="660066"/>
                  </a:solidFill>
                </a:rPr>
                <a:t>Statutory Definition of an Academic Year</a:t>
              </a:r>
            </a:p>
          </p:txBody>
        </p:sp>
        <p:sp>
          <p:nvSpPr>
            <p:cNvPr id="45097" name="Text Box 40"/>
            <p:cNvSpPr txBox="1">
              <a:spLocks noChangeArrowheads="1"/>
            </p:cNvSpPr>
            <p:nvPr/>
          </p:nvSpPr>
          <p:spPr bwMode="auto">
            <a:xfrm>
              <a:off x="624" y="3696"/>
              <a:ext cx="4608"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400">
                  <a:latin typeface="Helvetica" pitchFamily="34" charset="0"/>
                </a:rPr>
                <a:t>**A week is a seven day period in which there is at least one day of instruction or exams.</a:t>
              </a:r>
            </a:p>
          </p:txBody>
        </p:sp>
        <p:sp>
          <p:nvSpPr>
            <p:cNvPr id="45098" name="Text Box 41"/>
            <p:cNvSpPr txBox="1">
              <a:spLocks noChangeArrowheads="1"/>
            </p:cNvSpPr>
            <p:nvPr/>
          </p:nvSpPr>
          <p:spPr bwMode="auto">
            <a:xfrm>
              <a:off x="4982" y="1753"/>
              <a:ext cx="2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solidFill>
                    <a:srgbClr val="660066"/>
                  </a:solidFill>
                  <a:latin typeface="Helvetica-Narrow"/>
                </a:rPr>
                <a:t>**</a:t>
              </a:r>
            </a:p>
          </p:txBody>
        </p:sp>
        <p:sp>
          <p:nvSpPr>
            <p:cNvPr id="45099" name="Line 43"/>
            <p:cNvSpPr>
              <a:spLocks noChangeShapeType="1"/>
            </p:cNvSpPr>
            <p:nvPr/>
          </p:nvSpPr>
          <p:spPr bwMode="auto">
            <a:xfrm>
              <a:off x="624" y="2112"/>
              <a:ext cx="459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42" name="Straight Arrow Connector 41"/>
          <p:cNvCxnSpPr/>
          <p:nvPr/>
        </p:nvCxnSpPr>
        <p:spPr>
          <a:xfrm rot="16200000" flipV="1">
            <a:off x="3238500" y="5676900"/>
            <a:ext cx="12192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029200" y="5181600"/>
            <a:ext cx="15240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1981200" y="5334000"/>
            <a:ext cx="12192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346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533400" y="381000"/>
            <a:ext cx="5257800" cy="685800"/>
          </a:xfrm>
        </p:spPr>
        <p:txBody>
          <a:bodyPr/>
          <a:lstStyle/>
          <a:p>
            <a:pPr algn="ctr" eaLnBrk="1" hangingPunct="1">
              <a:defRPr/>
            </a:pPr>
            <a:r>
              <a:rPr lang="en-US" sz="4000" dirty="0" smtClean="0">
                <a:ea typeface="+mj-ea"/>
              </a:rPr>
              <a:t>Academic Year</a:t>
            </a:r>
          </a:p>
        </p:txBody>
      </p:sp>
      <p:sp>
        <p:nvSpPr>
          <p:cNvPr id="46084" name="Rectangle 3"/>
          <p:cNvSpPr>
            <a:spLocks noGrp="1" noChangeArrowheads="1"/>
          </p:cNvSpPr>
          <p:nvPr>
            <p:ph idx="1"/>
          </p:nvPr>
        </p:nvSpPr>
        <p:spPr>
          <a:xfrm>
            <a:off x="0" y="1752600"/>
            <a:ext cx="6858000" cy="4495800"/>
          </a:xfrm>
        </p:spPr>
        <p:txBody>
          <a:bodyPr/>
          <a:lstStyle/>
          <a:p>
            <a:pPr eaLnBrk="1" hangingPunct="1"/>
            <a:r>
              <a:rPr lang="en-US" dirty="0" smtClean="0"/>
              <a:t>Must be defined for each eligible program</a:t>
            </a:r>
          </a:p>
          <a:p>
            <a:pPr lvl="1" eaLnBrk="1" hangingPunct="1"/>
            <a:r>
              <a:rPr lang="en-US" sz="2400" dirty="0" smtClean="0"/>
              <a:t>May be the same for all programs</a:t>
            </a:r>
          </a:p>
          <a:p>
            <a:pPr lvl="1" eaLnBrk="1" hangingPunct="1"/>
            <a:r>
              <a:rPr lang="en-US" sz="2400" dirty="0" smtClean="0"/>
              <a:t>May be different for some or all programs</a:t>
            </a:r>
          </a:p>
          <a:p>
            <a:pPr eaLnBrk="1" hangingPunct="1"/>
            <a:r>
              <a:rPr lang="en-US" dirty="0" smtClean="0"/>
              <a:t>Must contain at least 900 clock hours and 26 weeks of instructional time </a:t>
            </a:r>
          </a:p>
          <a:p>
            <a:pPr lvl="1" eaLnBrk="1" hangingPunct="1"/>
            <a:r>
              <a:rPr lang="en-US" sz="2400" dirty="0" smtClean="0"/>
              <a:t>A week of instructional time is any 7 consecutive days in which at least one day of instruction occurs</a:t>
            </a:r>
          </a:p>
          <a:p>
            <a:pPr lvl="1" eaLnBrk="1" hangingPunct="1"/>
            <a:r>
              <a:rPr lang="en-US" sz="2400" dirty="0" smtClean="0"/>
              <a:t>Need not correspond to a “calendar” week</a:t>
            </a:r>
          </a:p>
        </p:txBody>
      </p:sp>
      <p:sp>
        <p:nvSpPr>
          <p:cNvPr id="4" name="Slide Number Placeholder 3"/>
          <p:cNvSpPr>
            <a:spLocks noGrp="1"/>
          </p:cNvSpPr>
          <p:nvPr>
            <p:ph type="sldNum" sz="quarter" idx="12"/>
          </p:nvPr>
        </p:nvSpPr>
        <p:spPr/>
        <p:txBody>
          <a:bodyPr/>
          <a:lstStyle/>
          <a:p>
            <a:pPr>
              <a:defRPr/>
            </a:pPr>
            <a:fld id="{E1AABCD3-DFDB-41BF-8947-93399DF49175}" type="slidenum">
              <a:rPr lang="en-US"/>
              <a:pPr>
                <a:defRPr/>
              </a:pPr>
              <a:t>22</a:t>
            </a:fld>
            <a:endParaRPr lang="en-US" b="0" dirty="0"/>
          </a:p>
        </p:txBody>
      </p:sp>
      <p:pic>
        <p:nvPicPr>
          <p:cNvPr id="46085" name="Picture 12" descr="C:\Users\david.bartnicki\AppData\Local\Microsoft\Windows\Temporary Internet Files\Content.IE5\159XZ8V7\MPj0309636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143000"/>
            <a:ext cx="2670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072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algn="ctr" eaLnBrk="1" hangingPunct="1">
              <a:defRPr/>
            </a:pPr>
            <a:r>
              <a:rPr lang="en-US" sz="4000" dirty="0" smtClean="0">
                <a:ea typeface="+mj-ea"/>
              </a:rPr>
              <a:t>Academic Year </a:t>
            </a:r>
          </a:p>
        </p:txBody>
      </p:sp>
      <p:sp>
        <p:nvSpPr>
          <p:cNvPr id="47108" name="Rectangle 3"/>
          <p:cNvSpPr>
            <a:spLocks noGrp="1" noChangeArrowheads="1"/>
          </p:cNvSpPr>
          <p:nvPr>
            <p:ph idx="1"/>
          </p:nvPr>
        </p:nvSpPr>
        <p:spPr>
          <a:xfrm>
            <a:off x="457200" y="1600200"/>
            <a:ext cx="8229600" cy="4267200"/>
          </a:xfrm>
        </p:spPr>
        <p:txBody>
          <a:bodyPr/>
          <a:lstStyle/>
          <a:p>
            <a:pPr eaLnBrk="1" hangingPunct="1"/>
            <a:r>
              <a:rPr lang="en-US" sz="2800" smtClean="0"/>
              <a:t>Minimum full-time standard for undergraduate programs is 24 clock hours per week</a:t>
            </a:r>
          </a:p>
          <a:p>
            <a:pPr lvl="1" eaLnBrk="1" hangingPunct="1"/>
            <a:r>
              <a:rPr lang="en-US" sz="2400" smtClean="0"/>
              <a:t>A student attending 24 hours per week will complete 900 hours in 37.5 weeks</a:t>
            </a:r>
          </a:p>
          <a:p>
            <a:pPr lvl="1" eaLnBrk="1" hangingPunct="1"/>
            <a:r>
              <a:rPr lang="en-US" sz="2400" smtClean="0"/>
              <a:t>A student attending 30 hours per week will complete 900 hours in 30 weeks</a:t>
            </a:r>
          </a:p>
          <a:p>
            <a:pPr lvl="1" eaLnBrk="1" hangingPunct="1"/>
            <a:r>
              <a:rPr lang="en-US" sz="2400" smtClean="0"/>
              <a:t>A student attending 35 hours per week will complete 900 hours in 26 weeks</a:t>
            </a:r>
          </a:p>
          <a:p>
            <a:pPr lvl="1" eaLnBrk="1" hangingPunct="1"/>
            <a:r>
              <a:rPr lang="en-US" sz="2400" smtClean="0"/>
              <a:t>School defines full-time (at least minimum standard)</a:t>
            </a:r>
          </a:p>
          <a:p>
            <a:pPr eaLnBrk="1" hangingPunct="1"/>
            <a:r>
              <a:rPr lang="en-US" sz="2800" smtClean="0"/>
              <a:t>Half-time is half full-time (minimum 12 hours)</a:t>
            </a:r>
          </a:p>
        </p:txBody>
      </p:sp>
      <p:sp>
        <p:nvSpPr>
          <p:cNvPr id="4" name="Slide Number Placeholder 3"/>
          <p:cNvSpPr>
            <a:spLocks noGrp="1"/>
          </p:cNvSpPr>
          <p:nvPr>
            <p:ph type="sldNum" sz="quarter" idx="12"/>
          </p:nvPr>
        </p:nvSpPr>
        <p:spPr/>
        <p:txBody>
          <a:bodyPr/>
          <a:lstStyle/>
          <a:p>
            <a:pPr>
              <a:defRPr/>
            </a:pPr>
            <a:fld id="{2965580D-82A1-46B3-92D5-238DE9505983}" type="slidenum">
              <a:rPr lang="en-US"/>
              <a:pPr>
                <a:defRPr/>
              </a:pPr>
              <a:t>23</a:t>
            </a:fld>
            <a:endParaRPr lang="en-US" b="0" dirty="0"/>
          </a:p>
        </p:txBody>
      </p:sp>
    </p:spTree>
    <p:extLst>
      <p:ext uri="{BB962C8B-B14F-4D97-AF65-F5344CB8AC3E}">
        <p14:creationId xmlns:p14="http://schemas.microsoft.com/office/powerpoint/2010/main" val="3791112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algn="ctr" eaLnBrk="1" hangingPunct="1">
              <a:defRPr/>
            </a:pPr>
            <a:r>
              <a:rPr lang="en-US" sz="4000" dirty="0" smtClean="0">
                <a:ea typeface="+mj-ea"/>
              </a:rPr>
              <a:t>Academic Year</a:t>
            </a:r>
          </a:p>
        </p:txBody>
      </p:sp>
      <p:sp>
        <p:nvSpPr>
          <p:cNvPr id="48132" name="Rectangle 3"/>
          <p:cNvSpPr>
            <a:spLocks noGrp="1" noChangeArrowheads="1"/>
          </p:cNvSpPr>
          <p:nvPr>
            <p:ph idx="1"/>
          </p:nvPr>
        </p:nvSpPr>
        <p:spPr>
          <a:xfrm>
            <a:off x="533400" y="1524001"/>
            <a:ext cx="8229600" cy="3505200"/>
          </a:xfrm>
        </p:spPr>
        <p:txBody>
          <a:bodyPr/>
          <a:lstStyle/>
          <a:p>
            <a:pPr eaLnBrk="1" hangingPunct="1"/>
            <a:r>
              <a:rPr lang="en-US" sz="2800" dirty="0" smtClean="0"/>
              <a:t>Programs may be longer than, or shorter than, the definition of the AY</a:t>
            </a:r>
          </a:p>
          <a:p>
            <a:pPr eaLnBrk="1" hangingPunct="1"/>
            <a:r>
              <a:rPr lang="en-US" sz="2800" dirty="0" smtClean="0"/>
              <a:t>The AY determines the period of time over which Title IV aid is calculated and disbursed</a:t>
            </a:r>
          </a:p>
          <a:p>
            <a:pPr eaLnBrk="1" hangingPunct="1"/>
            <a:r>
              <a:rPr lang="en-US" sz="2800" dirty="0" smtClean="0"/>
              <a:t>Does not always correspond to a school’s scheduled academic calendar</a:t>
            </a:r>
          </a:p>
        </p:txBody>
      </p:sp>
      <p:sp>
        <p:nvSpPr>
          <p:cNvPr id="4" name="Slide Number Placeholder 3"/>
          <p:cNvSpPr>
            <a:spLocks noGrp="1"/>
          </p:cNvSpPr>
          <p:nvPr>
            <p:ph type="sldNum" sz="quarter" idx="12"/>
          </p:nvPr>
        </p:nvSpPr>
        <p:spPr/>
        <p:txBody>
          <a:bodyPr/>
          <a:lstStyle/>
          <a:p>
            <a:pPr>
              <a:defRPr/>
            </a:pPr>
            <a:fld id="{C2029370-5FA0-4487-88B5-34051ABEB59B}" type="slidenum">
              <a:rPr lang="en-US"/>
              <a:pPr>
                <a:defRPr/>
              </a:pPr>
              <a:t>24</a:t>
            </a:fld>
            <a:endParaRPr lang="en-US" b="0" dirty="0"/>
          </a:p>
        </p:txBody>
      </p:sp>
    </p:spTree>
    <p:extLst>
      <p:ext uri="{BB962C8B-B14F-4D97-AF65-F5344CB8AC3E}">
        <p14:creationId xmlns:p14="http://schemas.microsoft.com/office/powerpoint/2010/main" val="2764613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81000" y="381000"/>
            <a:ext cx="8458200" cy="685800"/>
          </a:xfrm>
        </p:spPr>
        <p:txBody>
          <a:bodyPr/>
          <a:lstStyle/>
          <a:p>
            <a:pPr algn="ctr" eaLnBrk="1" hangingPunct="1">
              <a:defRPr/>
            </a:pPr>
            <a:r>
              <a:rPr lang="en-US" sz="4000" dirty="0" smtClean="0">
                <a:ea typeface="+mj-ea"/>
              </a:rPr>
              <a:t>Academic Year Example</a:t>
            </a:r>
          </a:p>
        </p:txBody>
      </p:sp>
      <p:sp>
        <p:nvSpPr>
          <p:cNvPr id="49156" name="Rectangle 3"/>
          <p:cNvSpPr>
            <a:spLocks noGrp="1" noChangeArrowheads="1"/>
          </p:cNvSpPr>
          <p:nvPr>
            <p:ph idx="1"/>
          </p:nvPr>
        </p:nvSpPr>
        <p:spPr>
          <a:xfrm>
            <a:off x="152400" y="1371600"/>
            <a:ext cx="6172200" cy="4800600"/>
          </a:xfrm>
        </p:spPr>
        <p:txBody>
          <a:bodyPr/>
          <a:lstStyle/>
          <a:p>
            <a:pPr marL="0" indent="0" algn="ctr" eaLnBrk="1" hangingPunct="1">
              <a:buNone/>
            </a:pPr>
            <a:r>
              <a:rPr lang="en-US" dirty="0" smtClean="0"/>
              <a:t>Program is 1000 clock hours and 30 weeks</a:t>
            </a:r>
          </a:p>
          <a:p>
            <a:pPr marL="0" indent="0" algn="ctr" eaLnBrk="1" hangingPunct="1">
              <a:buNone/>
            </a:pPr>
            <a:endParaRPr lang="en-US" dirty="0" smtClean="0"/>
          </a:p>
          <a:p>
            <a:pPr lvl="1" eaLnBrk="1" hangingPunct="1">
              <a:buFontTx/>
              <a:buNone/>
            </a:pPr>
            <a:r>
              <a:rPr lang="en-US" sz="2400" dirty="0" smtClean="0"/>
              <a:t>1. Academic year definition is 900 hours/26 weeks</a:t>
            </a:r>
          </a:p>
          <a:p>
            <a:pPr lvl="2" eaLnBrk="1" hangingPunct="1"/>
            <a:r>
              <a:rPr lang="en-US" sz="2400" dirty="0" smtClean="0"/>
              <a:t>First AY is 900 hours and 26 weeks</a:t>
            </a:r>
          </a:p>
          <a:p>
            <a:pPr lvl="2" eaLnBrk="1" hangingPunct="1"/>
            <a:r>
              <a:rPr lang="en-US" sz="2400" dirty="0" smtClean="0"/>
              <a:t>Second AY contains 100 hours and 4 weeks (AY definition is still 900 hours and 26 weeks)</a:t>
            </a:r>
          </a:p>
          <a:p>
            <a:pPr lvl="1" eaLnBrk="1" hangingPunct="1">
              <a:buFontTx/>
              <a:buNone/>
            </a:pPr>
            <a:r>
              <a:rPr lang="en-US" sz="2400" dirty="0" smtClean="0"/>
              <a:t>2. Academic year definition is 1000 hours/30 weeks</a:t>
            </a:r>
          </a:p>
          <a:p>
            <a:pPr lvl="2" eaLnBrk="1" hangingPunct="1"/>
            <a:r>
              <a:rPr lang="en-US" sz="2400" dirty="0" smtClean="0"/>
              <a:t>Program is only one AY in length</a:t>
            </a:r>
          </a:p>
        </p:txBody>
      </p:sp>
      <p:sp>
        <p:nvSpPr>
          <p:cNvPr id="4" name="Slide Number Placeholder 3"/>
          <p:cNvSpPr>
            <a:spLocks noGrp="1"/>
          </p:cNvSpPr>
          <p:nvPr>
            <p:ph type="sldNum" sz="quarter" idx="12"/>
          </p:nvPr>
        </p:nvSpPr>
        <p:spPr/>
        <p:txBody>
          <a:bodyPr/>
          <a:lstStyle/>
          <a:p>
            <a:pPr>
              <a:defRPr/>
            </a:pPr>
            <a:fld id="{B2DCF6C6-2782-4CCB-99DE-3E65C8A549F9}" type="slidenum">
              <a:rPr lang="en-US"/>
              <a:pPr>
                <a:defRPr/>
              </a:pPr>
              <a:t>25</a:t>
            </a:fld>
            <a:endParaRPr lang="en-US" b="0" dirty="0"/>
          </a:p>
        </p:txBody>
      </p:sp>
      <p:pic>
        <p:nvPicPr>
          <p:cNvPr id="19465" name="Picture 9" descr="C:\Users\david.bartnicki\AppData\Local\Microsoft\Windows\Temporary Internet Files\Content.IE5\E3WT7L3U\MP900401142[1].jpg"/>
          <p:cNvPicPr>
            <a:picLocks noChangeAspect="1" noChangeArrowheads="1"/>
          </p:cNvPicPr>
          <p:nvPr/>
        </p:nvPicPr>
        <p:blipFill>
          <a:blip r:embed="rId3"/>
          <a:srcRect/>
          <a:stretch>
            <a:fillRect/>
          </a:stretch>
        </p:blipFill>
        <p:spPr bwMode="auto">
          <a:xfrm>
            <a:off x="6324600" y="2133600"/>
            <a:ext cx="2495550" cy="3121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925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81000" y="381000"/>
            <a:ext cx="8458200" cy="685800"/>
          </a:xfrm>
        </p:spPr>
        <p:txBody>
          <a:bodyPr/>
          <a:lstStyle/>
          <a:p>
            <a:pPr algn="ctr" eaLnBrk="1" hangingPunct="1">
              <a:defRPr/>
            </a:pPr>
            <a:r>
              <a:rPr lang="en-US" sz="4000" dirty="0" smtClean="0">
                <a:ea typeface="+mj-ea"/>
              </a:rPr>
              <a:t> Your School’s Academic Year</a:t>
            </a:r>
          </a:p>
        </p:txBody>
      </p:sp>
      <p:sp>
        <p:nvSpPr>
          <p:cNvPr id="50180" name="Rectangle 3"/>
          <p:cNvSpPr>
            <a:spLocks noGrp="1" noChangeArrowheads="1"/>
          </p:cNvSpPr>
          <p:nvPr>
            <p:ph idx="1"/>
          </p:nvPr>
        </p:nvSpPr>
        <p:spPr>
          <a:xfrm>
            <a:off x="685800" y="1905000"/>
            <a:ext cx="7543800" cy="2895600"/>
          </a:xfrm>
        </p:spPr>
        <p:txBody>
          <a:bodyPr/>
          <a:lstStyle/>
          <a:p>
            <a:pPr eaLnBrk="1" hangingPunct="1"/>
            <a:r>
              <a:rPr lang="en-US" sz="2800" dirty="0" smtClean="0"/>
              <a:t>Is the Academic Year defined in your P&amp;P manual?</a:t>
            </a:r>
          </a:p>
          <a:p>
            <a:pPr eaLnBrk="1" hangingPunct="1"/>
            <a:r>
              <a:rPr lang="en-US" sz="2800" dirty="0" smtClean="0"/>
              <a:t>You’ll need to revisit the definition so your credit hour programs </a:t>
            </a:r>
            <a:r>
              <a:rPr lang="en-US" sz="2800" u="sng" dirty="0" smtClean="0"/>
              <a:t>and</a:t>
            </a:r>
            <a:r>
              <a:rPr lang="en-US" sz="2800" dirty="0" smtClean="0"/>
              <a:t> your clock hour programs have the required components</a:t>
            </a:r>
          </a:p>
          <a:p>
            <a:pPr eaLnBrk="1" hangingPunct="1"/>
            <a:endParaRPr lang="en-US" sz="2800" dirty="0" smtClean="0"/>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0EF6EA09-205C-4339-9281-E45C72F0D078}" type="slidenum">
              <a:rPr lang="en-US"/>
              <a:pPr>
                <a:defRPr/>
              </a:pPr>
              <a:t>26</a:t>
            </a:fld>
            <a:endParaRPr lang="en-US" b="0" dirty="0"/>
          </a:p>
        </p:txBody>
      </p:sp>
    </p:spTree>
    <p:extLst>
      <p:ext uri="{BB962C8B-B14F-4D97-AF65-F5344CB8AC3E}">
        <p14:creationId xmlns:p14="http://schemas.microsoft.com/office/powerpoint/2010/main" val="3621265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algn="ctr" eaLnBrk="1" hangingPunct="1">
              <a:defRPr/>
            </a:pPr>
            <a:r>
              <a:rPr lang="en-US" sz="4000" dirty="0" smtClean="0">
                <a:ea typeface="+mj-ea"/>
              </a:rPr>
              <a:t>Award Year</a:t>
            </a:r>
          </a:p>
        </p:txBody>
      </p:sp>
      <p:sp>
        <p:nvSpPr>
          <p:cNvPr id="51204" name="Rectangle 3"/>
          <p:cNvSpPr>
            <a:spLocks noGrp="1" noChangeArrowheads="1"/>
          </p:cNvSpPr>
          <p:nvPr>
            <p:ph idx="1"/>
          </p:nvPr>
        </p:nvSpPr>
        <p:spPr/>
        <p:txBody>
          <a:bodyPr/>
          <a:lstStyle/>
          <a:p>
            <a:pPr eaLnBrk="1" hangingPunct="1">
              <a:lnSpc>
                <a:spcPct val="90000"/>
              </a:lnSpc>
            </a:pPr>
            <a:r>
              <a:rPr lang="en-US" sz="2800" dirty="0" smtClean="0"/>
              <a:t>The award year is July 1 of one year to June 30 of the following year</a:t>
            </a:r>
          </a:p>
          <a:p>
            <a:pPr lvl="1" eaLnBrk="1" hangingPunct="1">
              <a:lnSpc>
                <a:spcPct val="90000"/>
              </a:lnSpc>
            </a:pPr>
            <a:r>
              <a:rPr lang="en-US" sz="2800" dirty="0" smtClean="0"/>
              <a:t>Example:  July 1, 2012 to June 30, 2013</a:t>
            </a:r>
          </a:p>
          <a:p>
            <a:pPr lvl="1" eaLnBrk="1" hangingPunct="1">
              <a:lnSpc>
                <a:spcPct val="90000"/>
              </a:lnSpc>
            </a:pPr>
            <a:r>
              <a:rPr lang="en-US" sz="2800" dirty="0" smtClean="0"/>
              <a:t>Defines the timeframe in which students may receive the maximum amount of Pell funds for a given period </a:t>
            </a:r>
          </a:p>
          <a:p>
            <a:pPr lvl="1" eaLnBrk="1" hangingPunct="1">
              <a:lnSpc>
                <a:spcPct val="90000"/>
              </a:lnSpc>
            </a:pPr>
            <a:r>
              <a:rPr lang="en-US" sz="2800" dirty="0" smtClean="0"/>
              <a:t>Pell Grant amounts are established each award year by Congress</a:t>
            </a:r>
          </a:p>
          <a:p>
            <a:pPr lvl="2" eaLnBrk="1" hangingPunct="1">
              <a:lnSpc>
                <a:spcPct val="90000"/>
              </a:lnSpc>
            </a:pPr>
            <a:r>
              <a:rPr lang="en-US" sz="2800" dirty="0" smtClean="0"/>
              <a:t>Maximum amounts may change each award</a:t>
            </a:r>
          </a:p>
          <a:p>
            <a:pPr eaLnBrk="1" hangingPunct="1">
              <a:lnSpc>
                <a:spcPct val="90000"/>
              </a:lnSpc>
              <a:buFont typeface="Times" pitchFamily="18" charset="0"/>
              <a:buNone/>
            </a:pPr>
            <a:endParaRPr lang="en-US" sz="2800" dirty="0" smtClean="0"/>
          </a:p>
        </p:txBody>
      </p:sp>
      <p:sp>
        <p:nvSpPr>
          <p:cNvPr id="4" name="Slide Number Placeholder 3"/>
          <p:cNvSpPr>
            <a:spLocks noGrp="1"/>
          </p:cNvSpPr>
          <p:nvPr>
            <p:ph type="sldNum" sz="quarter" idx="12"/>
          </p:nvPr>
        </p:nvSpPr>
        <p:spPr/>
        <p:txBody>
          <a:bodyPr/>
          <a:lstStyle/>
          <a:p>
            <a:pPr>
              <a:defRPr/>
            </a:pPr>
            <a:fld id="{AF01139B-9076-413D-8485-8B2D957ED2E1}" type="slidenum">
              <a:rPr lang="en-US"/>
              <a:pPr>
                <a:defRPr/>
              </a:pPr>
              <a:t>27</a:t>
            </a:fld>
            <a:endParaRPr lang="en-US" b="0" dirty="0"/>
          </a:p>
        </p:txBody>
      </p:sp>
    </p:spTree>
    <p:extLst>
      <p:ext uri="{BB962C8B-B14F-4D97-AF65-F5344CB8AC3E}">
        <p14:creationId xmlns:p14="http://schemas.microsoft.com/office/powerpoint/2010/main" val="1558381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algn="ctr" eaLnBrk="1" hangingPunct="1">
              <a:defRPr/>
            </a:pPr>
            <a:r>
              <a:rPr lang="en-US" sz="4000" dirty="0" smtClean="0">
                <a:ea typeface="+mj-ea"/>
              </a:rPr>
              <a:t>Annual/Scheduled Pell Award</a:t>
            </a:r>
          </a:p>
        </p:txBody>
      </p:sp>
      <p:sp>
        <p:nvSpPr>
          <p:cNvPr id="52228" name="Rectangle 3"/>
          <p:cNvSpPr>
            <a:spLocks noGrp="1" noChangeArrowheads="1"/>
          </p:cNvSpPr>
          <p:nvPr>
            <p:ph idx="1"/>
          </p:nvPr>
        </p:nvSpPr>
        <p:spPr/>
        <p:txBody>
          <a:bodyPr/>
          <a:lstStyle/>
          <a:p>
            <a:r>
              <a:rPr lang="en-US" smtClean="0"/>
              <a:t>The maximum amount a student would receive during a full academic year for a given enrollment status, EFC, and COA. </a:t>
            </a:r>
          </a:p>
          <a:p>
            <a:r>
              <a:rPr lang="en-US" smtClean="0"/>
              <a:t>The </a:t>
            </a:r>
            <a:r>
              <a:rPr lang="en-US" i="1" smtClean="0">
                <a:solidFill>
                  <a:srgbClr val="C00000"/>
                </a:solidFill>
              </a:rPr>
              <a:t>annual award for a student in a clock-hour  program is taken from the full-time payment schedule</a:t>
            </a:r>
            <a:r>
              <a:rPr lang="en-US" smtClean="0">
                <a:solidFill>
                  <a:srgbClr val="C00000"/>
                </a:solidFill>
              </a:rPr>
              <a:t>, </a:t>
            </a:r>
            <a:r>
              <a:rPr lang="en-US" smtClean="0"/>
              <a:t>even if the student is attending less than full-time. </a:t>
            </a:r>
          </a:p>
          <a:p>
            <a:pPr lvl="1"/>
            <a:r>
              <a:rPr lang="en-US" sz="3000" smtClean="0"/>
              <a:t>Therefore, the annual award </a:t>
            </a:r>
            <a:r>
              <a:rPr lang="en-US" sz="3000" u="sng" smtClean="0"/>
              <a:t>will always </a:t>
            </a:r>
            <a:r>
              <a:rPr lang="en-US" sz="3000" smtClean="0"/>
              <a:t>equal the scheduled award</a:t>
            </a:r>
          </a:p>
        </p:txBody>
      </p:sp>
      <p:sp>
        <p:nvSpPr>
          <p:cNvPr id="4" name="Slide Number Placeholder 3"/>
          <p:cNvSpPr>
            <a:spLocks noGrp="1"/>
          </p:cNvSpPr>
          <p:nvPr>
            <p:ph type="sldNum" sz="quarter" idx="12"/>
          </p:nvPr>
        </p:nvSpPr>
        <p:spPr/>
        <p:txBody>
          <a:bodyPr/>
          <a:lstStyle/>
          <a:p>
            <a:pPr>
              <a:defRPr/>
            </a:pPr>
            <a:fld id="{4DD99928-8DDB-4DF7-8762-D6957FF72C27}" type="slidenum">
              <a:rPr lang="en-US"/>
              <a:pPr>
                <a:defRPr/>
              </a:pPr>
              <a:t>28</a:t>
            </a:fld>
            <a:endParaRPr lang="en-US" b="0" dirty="0"/>
          </a:p>
        </p:txBody>
      </p:sp>
    </p:spTree>
    <p:extLst>
      <p:ext uri="{BB962C8B-B14F-4D97-AF65-F5344CB8AC3E}">
        <p14:creationId xmlns:p14="http://schemas.microsoft.com/office/powerpoint/2010/main" val="149311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0" y="1600200"/>
            <a:ext cx="8458200" cy="4876800"/>
          </a:xfrm>
        </p:spPr>
        <p:txBody>
          <a:bodyPr/>
          <a:lstStyle/>
          <a:p>
            <a:pPr algn="r">
              <a:buFont typeface="Times" pitchFamily="18" charset="0"/>
              <a:buNone/>
            </a:pPr>
            <a:r>
              <a:rPr lang="en-US" sz="5400" b="1" smtClean="0"/>
              <a:t>Payment </a:t>
            </a:r>
          </a:p>
          <a:p>
            <a:pPr algn="r">
              <a:buFont typeface="Times" pitchFamily="18" charset="0"/>
              <a:buNone/>
            </a:pPr>
            <a:r>
              <a:rPr lang="en-US" sz="5400" b="1" smtClean="0"/>
              <a:t>Periods</a:t>
            </a:r>
          </a:p>
        </p:txBody>
      </p:sp>
      <p:sp>
        <p:nvSpPr>
          <p:cNvPr id="4" name="Slide Number Placeholder 3"/>
          <p:cNvSpPr>
            <a:spLocks noGrp="1"/>
          </p:cNvSpPr>
          <p:nvPr>
            <p:ph type="sldNum" sz="quarter" idx="12"/>
          </p:nvPr>
        </p:nvSpPr>
        <p:spPr/>
        <p:txBody>
          <a:bodyPr/>
          <a:lstStyle/>
          <a:p>
            <a:pPr>
              <a:defRPr/>
            </a:pPr>
            <a:fld id="{9903FD5B-9663-47A8-A8B1-23E0D159833F}" type="slidenum">
              <a:rPr lang="en-US" smtClean="0"/>
              <a:pPr>
                <a:defRPr/>
              </a:pPr>
              <a:t>29</a:t>
            </a:fld>
            <a:endParaRPr lang="en-US" b="0" dirty="0"/>
          </a:p>
        </p:txBody>
      </p:sp>
      <p:pic>
        <p:nvPicPr>
          <p:cNvPr id="26628" name="Picture 6" descr="C:\Users\david.bartnicki\AppData\Local\Microsoft\Windows\Temporary Internet Files\Content.IE5\RSPYYX8X\MPj03994950000[1].jpg"/>
          <p:cNvPicPr>
            <a:picLocks noChangeAspect="1" noChangeArrowheads="1"/>
          </p:cNvPicPr>
          <p:nvPr/>
        </p:nvPicPr>
        <p:blipFill>
          <a:blip r:embed="rId3"/>
          <a:srcRect/>
          <a:stretch>
            <a:fillRect/>
          </a:stretch>
        </p:blipFill>
        <p:spPr bwMode="auto">
          <a:xfrm>
            <a:off x="914400" y="1066800"/>
            <a:ext cx="4038600" cy="5049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5988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Important	</a:t>
            </a:r>
            <a:endParaRPr lang="en-US" sz="4000" dirty="0"/>
          </a:p>
        </p:txBody>
      </p:sp>
      <p:sp>
        <p:nvSpPr>
          <p:cNvPr id="26627" name="Content Placeholder 2"/>
          <p:cNvSpPr>
            <a:spLocks noGrp="1"/>
          </p:cNvSpPr>
          <p:nvPr>
            <p:ph idx="1"/>
          </p:nvPr>
        </p:nvSpPr>
        <p:spPr/>
        <p:txBody>
          <a:bodyPr/>
          <a:lstStyle/>
          <a:p>
            <a:pPr algn="ctr">
              <a:buFont typeface="Times" pitchFamily="18" charset="0"/>
              <a:buNone/>
            </a:pPr>
            <a:r>
              <a:rPr lang="en-US" sz="2800" i="1" dirty="0" smtClean="0"/>
              <a:t>Disclaimer</a:t>
            </a:r>
          </a:p>
          <a:p>
            <a:r>
              <a:rPr lang="en-US" sz="2800" dirty="0" smtClean="0"/>
              <a:t>This is general information only </a:t>
            </a:r>
          </a:p>
          <a:p>
            <a:r>
              <a:rPr lang="en-US" sz="2800" dirty="0" smtClean="0"/>
              <a:t>This is no substitute for the Federal Student Aid Handbook, the related regulations or the statute</a:t>
            </a:r>
          </a:p>
          <a:p>
            <a:r>
              <a:rPr lang="en-US" sz="2800" dirty="0" smtClean="0"/>
              <a:t>You must stay tuned in to IFAP for future guidance</a:t>
            </a:r>
          </a:p>
        </p:txBody>
      </p:sp>
      <p:sp>
        <p:nvSpPr>
          <p:cNvPr id="4" name="Slide Number Placeholder 3"/>
          <p:cNvSpPr>
            <a:spLocks noGrp="1"/>
          </p:cNvSpPr>
          <p:nvPr>
            <p:ph type="sldNum" sz="quarter" idx="12"/>
          </p:nvPr>
        </p:nvSpPr>
        <p:spPr/>
        <p:txBody>
          <a:bodyPr/>
          <a:lstStyle/>
          <a:p>
            <a:pPr>
              <a:defRPr/>
            </a:pPr>
            <a:fld id="{99DC2A9E-6442-40B5-A53E-94A68FC6CE71}" type="slidenum">
              <a:rPr lang="en-US" smtClean="0"/>
              <a:pPr>
                <a:defRPr/>
              </a:pPr>
              <a:t>3</a:t>
            </a:fld>
            <a:endParaRPr lang="en-US" b="0" dirty="0"/>
          </a:p>
        </p:txBody>
      </p:sp>
    </p:spTree>
    <p:extLst>
      <p:ext uri="{BB962C8B-B14F-4D97-AF65-F5344CB8AC3E}">
        <p14:creationId xmlns:p14="http://schemas.microsoft.com/office/powerpoint/2010/main" val="206951192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Payment Periods</a:t>
            </a:r>
            <a:endParaRPr lang="en-US" sz="4000" dirty="0"/>
          </a:p>
        </p:txBody>
      </p:sp>
      <p:sp>
        <p:nvSpPr>
          <p:cNvPr id="54275" name="Content Placeholder 2"/>
          <p:cNvSpPr>
            <a:spLocks noGrp="1"/>
          </p:cNvSpPr>
          <p:nvPr>
            <p:ph idx="1"/>
          </p:nvPr>
        </p:nvSpPr>
        <p:spPr>
          <a:xfrm>
            <a:off x="685800" y="1600200"/>
            <a:ext cx="7696200" cy="4648200"/>
          </a:xfrm>
        </p:spPr>
        <p:txBody>
          <a:bodyPr/>
          <a:lstStyle/>
          <a:p>
            <a:r>
              <a:rPr lang="en-US" sz="2800" dirty="0" smtClean="0"/>
              <a:t>In a term based program, terms usually are the payment period for Title IV programs</a:t>
            </a:r>
          </a:p>
          <a:p>
            <a:pPr lvl="1"/>
            <a:r>
              <a:rPr lang="en-US" sz="2800" dirty="0" smtClean="0"/>
              <a:t>Always for Pell and CB</a:t>
            </a:r>
          </a:p>
          <a:p>
            <a:pPr lvl="1"/>
            <a:r>
              <a:rPr lang="en-US" sz="2800" dirty="0" smtClean="0"/>
              <a:t>Usually for DL</a:t>
            </a:r>
          </a:p>
          <a:p>
            <a:pPr lvl="1"/>
            <a:r>
              <a:rPr lang="en-US" sz="2800" dirty="0" smtClean="0"/>
              <a:t>Summer can be an exception</a:t>
            </a:r>
          </a:p>
          <a:p>
            <a:pPr lvl="2"/>
            <a:r>
              <a:rPr lang="en-US" sz="2800" dirty="0" smtClean="0"/>
              <a:t>Summer I and II being considered one payment period</a:t>
            </a:r>
          </a:p>
        </p:txBody>
      </p:sp>
      <p:sp>
        <p:nvSpPr>
          <p:cNvPr id="4" name="Slide Number Placeholder 3"/>
          <p:cNvSpPr>
            <a:spLocks noGrp="1"/>
          </p:cNvSpPr>
          <p:nvPr>
            <p:ph type="sldNum" sz="quarter" idx="12"/>
          </p:nvPr>
        </p:nvSpPr>
        <p:spPr/>
        <p:txBody>
          <a:bodyPr/>
          <a:lstStyle/>
          <a:p>
            <a:pPr>
              <a:defRPr/>
            </a:pPr>
            <a:fld id="{D0E12538-524C-4776-A412-19980717667F}" type="slidenum">
              <a:rPr lang="en-US" smtClean="0"/>
              <a:pPr>
                <a:defRPr/>
              </a:pPr>
              <a:t>30</a:t>
            </a:fld>
            <a:endParaRPr lang="en-US" b="0" dirty="0"/>
          </a:p>
        </p:txBody>
      </p:sp>
    </p:spTree>
    <p:extLst>
      <p:ext uri="{BB962C8B-B14F-4D97-AF65-F5344CB8AC3E}">
        <p14:creationId xmlns:p14="http://schemas.microsoft.com/office/powerpoint/2010/main" val="23648717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Payment Periods</a:t>
            </a:r>
            <a:endParaRPr lang="en-US" sz="4000" dirty="0"/>
          </a:p>
        </p:txBody>
      </p:sp>
      <p:sp>
        <p:nvSpPr>
          <p:cNvPr id="55299" name="Content Placeholder 2"/>
          <p:cNvSpPr>
            <a:spLocks noGrp="1"/>
          </p:cNvSpPr>
          <p:nvPr>
            <p:ph idx="1"/>
          </p:nvPr>
        </p:nvSpPr>
        <p:spPr>
          <a:xfrm>
            <a:off x="342900" y="1295400"/>
            <a:ext cx="8458200" cy="3962400"/>
          </a:xfrm>
        </p:spPr>
        <p:txBody>
          <a:bodyPr/>
          <a:lstStyle/>
          <a:p>
            <a:r>
              <a:rPr lang="en-US" sz="2800" dirty="0" smtClean="0"/>
              <a:t> Two important points:</a:t>
            </a:r>
          </a:p>
          <a:p>
            <a:pPr marL="971550" lvl="1" indent="-514350">
              <a:buFontTx/>
              <a:buAutoNum type="arabicPeriod"/>
            </a:pPr>
            <a:r>
              <a:rPr lang="en-US" sz="2800" dirty="0" smtClean="0"/>
              <a:t>In a clock hour program, THERE ARE NO TERMS for Title IV</a:t>
            </a:r>
          </a:p>
          <a:p>
            <a:pPr marL="971550" lvl="1" indent="-514350">
              <a:buFontTx/>
              <a:buAutoNum type="arabicPeriod"/>
            </a:pPr>
            <a:r>
              <a:rPr lang="en-US" sz="2800" dirty="0" smtClean="0"/>
              <a:t>In a clock hour program, THERE ARE NO TERMS for Title IV</a:t>
            </a:r>
          </a:p>
          <a:p>
            <a:pPr marL="971550" lvl="1" indent="-514350">
              <a:buFontTx/>
              <a:buNone/>
            </a:pPr>
            <a:r>
              <a:rPr lang="en-US" sz="2800" dirty="0" smtClean="0"/>
              <a:t>	</a:t>
            </a:r>
          </a:p>
        </p:txBody>
      </p:sp>
      <p:sp>
        <p:nvSpPr>
          <p:cNvPr id="4" name="Slide Number Placeholder 3"/>
          <p:cNvSpPr>
            <a:spLocks noGrp="1"/>
          </p:cNvSpPr>
          <p:nvPr>
            <p:ph type="sldNum" sz="quarter" idx="12"/>
          </p:nvPr>
        </p:nvSpPr>
        <p:spPr/>
        <p:txBody>
          <a:bodyPr/>
          <a:lstStyle/>
          <a:p>
            <a:pPr>
              <a:defRPr/>
            </a:pPr>
            <a:fld id="{367AB26B-2155-4769-AE16-22694DD84839}" type="slidenum">
              <a:rPr lang="en-US" smtClean="0"/>
              <a:pPr>
                <a:defRPr/>
              </a:pPr>
              <a:t>31</a:t>
            </a:fld>
            <a:endParaRPr lang="en-US" b="0" dirty="0"/>
          </a:p>
        </p:txBody>
      </p:sp>
    </p:spTree>
    <p:extLst>
      <p:ext uri="{BB962C8B-B14F-4D97-AF65-F5344CB8AC3E}">
        <p14:creationId xmlns:p14="http://schemas.microsoft.com/office/powerpoint/2010/main" val="113753428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t>Payment Periods</a:t>
            </a:r>
            <a:endParaRPr lang="en-US" sz="4000" dirty="0"/>
          </a:p>
        </p:txBody>
      </p:sp>
      <p:sp>
        <p:nvSpPr>
          <p:cNvPr id="56323" name="Content Placeholder 2"/>
          <p:cNvSpPr>
            <a:spLocks noGrp="1"/>
          </p:cNvSpPr>
          <p:nvPr>
            <p:ph idx="1"/>
          </p:nvPr>
        </p:nvSpPr>
        <p:spPr>
          <a:xfrm>
            <a:off x="381000" y="1600200"/>
            <a:ext cx="8458200" cy="3962400"/>
          </a:xfrm>
        </p:spPr>
        <p:txBody>
          <a:bodyPr/>
          <a:lstStyle/>
          <a:p>
            <a:r>
              <a:rPr lang="en-US" sz="2800" dirty="0" smtClean="0"/>
              <a:t> There can be terms for other purposes</a:t>
            </a:r>
          </a:p>
          <a:p>
            <a:pPr lvl="1"/>
            <a:r>
              <a:rPr lang="en-US" sz="2800" dirty="0" smtClean="0"/>
              <a:t>Grading </a:t>
            </a:r>
          </a:p>
          <a:p>
            <a:pPr lvl="1"/>
            <a:r>
              <a:rPr lang="en-US" sz="2800" dirty="0" smtClean="0"/>
              <a:t>Charging</a:t>
            </a:r>
          </a:p>
          <a:p>
            <a:r>
              <a:rPr lang="en-US" sz="2800" dirty="0" smtClean="0"/>
              <a:t>Requires educating Title IV students on the difference</a:t>
            </a:r>
          </a:p>
          <a:p>
            <a:r>
              <a:rPr lang="en-US" sz="2800" dirty="0" smtClean="0"/>
              <a:t>The payment period depends on when the student begins and ends the payment period</a:t>
            </a:r>
          </a:p>
          <a:p>
            <a:endParaRPr lang="en-US" sz="2800" dirty="0" smtClean="0"/>
          </a:p>
        </p:txBody>
      </p:sp>
      <p:sp>
        <p:nvSpPr>
          <p:cNvPr id="4" name="Slide Number Placeholder 3"/>
          <p:cNvSpPr>
            <a:spLocks noGrp="1"/>
          </p:cNvSpPr>
          <p:nvPr>
            <p:ph type="sldNum" sz="quarter" idx="12"/>
          </p:nvPr>
        </p:nvSpPr>
        <p:spPr/>
        <p:txBody>
          <a:bodyPr/>
          <a:lstStyle/>
          <a:p>
            <a:pPr>
              <a:defRPr/>
            </a:pPr>
            <a:fld id="{C05B83EB-6D59-4C7B-8A3F-2A9F4673396B}" type="slidenum">
              <a:rPr lang="en-US" smtClean="0"/>
              <a:pPr>
                <a:defRPr/>
              </a:pPr>
              <a:t>32</a:t>
            </a:fld>
            <a:endParaRPr lang="en-US" b="0" dirty="0"/>
          </a:p>
        </p:txBody>
      </p:sp>
    </p:spTree>
    <p:extLst>
      <p:ext uri="{BB962C8B-B14F-4D97-AF65-F5344CB8AC3E}">
        <p14:creationId xmlns:p14="http://schemas.microsoft.com/office/powerpoint/2010/main" val="18345261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1219200" y="533400"/>
            <a:ext cx="7162800" cy="990600"/>
          </a:xfrm>
        </p:spPr>
        <p:txBody>
          <a:bodyPr/>
          <a:lstStyle/>
          <a:p>
            <a:pPr algn="ctr">
              <a:lnSpc>
                <a:spcPct val="65000"/>
              </a:lnSpc>
              <a:defRPr/>
            </a:pPr>
            <a:r>
              <a:rPr lang="en-US" sz="4000" dirty="0">
                <a:ea typeface="MS PGothic" pitchFamily="34" charset="-128"/>
              </a:rPr>
              <a:t>Payment Periods</a:t>
            </a:r>
            <a:br>
              <a:rPr lang="en-US" sz="4000" dirty="0">
                <a:ea typeface="MS PGothic" pitchFamily="34" charset="-128"/>
              </a:rPr>
            </a:br>
            <a:endParaRPr lang="en-US" sz="4000" dirty="0">
              <a:ea typeface="MS PGothic" pitchFamily="34" charset="-128"/>
            </a:endParaRPr>
          </a:p>
        </p:txBody>
      </p:sp>
      <p:sp>
        <p:nvSpPr>
          <p:cNvPr id="342019" name="Rectangle 3"/>
          <p:cNvSpPr>
            <a:spLocks noGrp="1" noChangeArrowheads="1"/>
          </p:cNvSpPr>
          <p:nvPr>
            <p:ph idx="1"/>
          </p:nvPr>
        </p:nvSpPr>
        <p:spPr>
          <a:xfrm>
            <a:off x="228600" y="1447800"/>
            <a:ext cx="8763000" cy="4724400"/>
          </a:xfrm>
        </p:spPr>
        <p:txBody>
          <a:bodyPr/>
          <a:lstStyle/>
          <a:p>
            <a:pPr marL="342900" lvl="1" indent="-342900">
              <a:spcBef>
                <a:spcPts val="1438"/>
              </a:spcBef>
              <a:buFont typeface="Times" pitchFamily="18" charset="0"/>
              <a:buChar char="•"/>
              <a:defRPr/>
            </a:pPr>
            <a:r>
              <a:rPr lang="en-US" sz="2400" b="1" u="sng" dirty="0" smtClean="0">
                <a:ea typeface="MS PGothic" pitchFamily="34" charset="-128"/>
              </a:rPr>
              <a:t>Payment period</a:t>
            </a:r>
            <a:r>
              <a:rPr lang="en-US" sz="2400" b="1" dirty="0" smtClean="0">
                <a:ea typeface="MS PGothic" pitchFamily="34" charset="-128"/>
              </a:rPr>
              <a:t>  - smaller periods (measurement of time) used to determine award amounts and timing of disbursements during an academic year</a:t>
            </a:r>
          </a:p>
          <a:p>
            <a:pPr>
              <a:defRPr/>
            </a:pPr>
            <a:r>
              <a:rPr lang="en-US" b="1" dirty="0" smtClean="0">
                <a:ea typeface="MS PGothic" pitchFamily="34" charset="-128"/>
              </a:rPr>
              <a:t>2 factors </a:t>
            </a:r>
            <a:r>
              <a:rPr lang="en-US" b="1" dirty="0">
                <a:ea typeface="MS PGothic" pitchFamily="34" charset="-128"/>
              </a:rPr>
              <a:t>impact payment periods – </a:t>
            </a:r>
          </a:p>
          <a:p>
            <a:pPr lvl="1">
              <a:defRPr/>
            </a:pPr>
            <a:r>
              <a:rPr lang="en-US" sz="2400" b="1" dirty="0">
                <a:ea typeface="MS PGothic" pitchFamily="34" charset="-128"/>
              </a:rPr>
              <a:t>Academic year definition</a:t>
            </a:r>
          </a:p>
          <a:p>
            <a:pPr lvl="1">
              <a:defRPr/>
            </a:pPr>
            <a:r>
              <a:rPr lang="en-US" sz="2400" b="1" dirty="0">
                <a:ea typeface="MS PGothic" pitchFamily="34" charset="-128"/>
              </a:rPr>
              <a:t>Length of program (clock hours</a:t>
            </a:r>
            <a:r>
              <a:rPr lang="en-US" sz="2400" b="1" dirty="0" smtClean="0">
                <a:ea typeface="MS PGothic" pitchFamily="34" charset="-128"/>
              </a:rPr>
              <a:t>)</a:t>
            </a:r>
          </a:p>
          <a:p>
            <a:pPr lvl="1">
              <a:buFontTx/>
              <a:buNone/>
              <a:defRPr/>
            </a:pPr>
            <a:endParaRPr lang="en-US" sz="2400" b="1" dirty="0">
              <a:ea typeface="MS PGothic" pitchFamily="34" charset="-128"/>
            </a:endParaRPr>
          </a:p>
          <a:p>
            <a:pPr>
              <a:defRPr/>
            </a:pPr>
            <a:endParaRPr lang="en-US" b="1" dirty="0">
              <a:ea typeface="MS PGothic" pitchFamily="34" charset="-128"/>
            </a:endParaRPr>
          </a:p>
          <a:p>
            <a:pPr>
              <a:buFontTx/>
              <a:buNone/>
              <a:defRPr/>
            </a:pPr>
            <a:endParaRPr lang="en-US" b="1" dirty="0">
              <a:ea typeface="MS PGothic" pitchFamily="34" charset="-128"/>
            </a:endParaRPr>
          </a:p>
        </p:txBody>
      </p:sp>
      <p:sp>
        <p:nvSpPr>
          <p:cNvPr id="4" name="Slide Number Placeholder 3"/>
          <p:cNvSpPr>
            <a:spLocks noGrp="1"/>
          </p:cNvSpPr>
          <p:nvPr>
            <p:ph type="sldNum" sz="quarter" idx="12"/>
          </p:nvPr>
        </p:nvSpPr>
        <p:spPr/>
        <p:txBody>
          <a:bodyPr/>
          <a:lstStyle/>
          <a:p>
            <a:pPr>
              <a:defRPr/>
            </a:pPr>
            <a:fld id="{385C4710-60E1-4256-83C5-6E792A76DB21}" type="slidenum">
              <a:rPr lang="en-US" smtClean="0"/>
              <a:pPr>
                <a:defRPr/>
              </a:pPr>
              <a:t>33</a:t>
            </a:fld>
            <a:endParaRPr lang="en-US" b="0" dirty="0"/>
          </a:p>
        </p:txBody>
      </p:sp>
    </p:spTree>
    <p:extLst>
      <p:ext uri="{BB962C8B-B14F-4D97-AF65-F5344CB8AC3E}">
        <p14:creationId xmlns:p14="http://schemas.microsoft.com/office/powerpoint/2010/main" val="169787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59708" y="381000"/>
            <a:ext cx="8554162" cy="647698"/>
          </a:xfrm>
        </p:spPr>
        <p:txBody>
          <a:bodyPr/>
          <a:lstStyle/>
          <a:p>
            <a:pPr algn="ctr" eaLnBrk="1" hangingPunct="1">
              <a:defRPr/>
            </a:pPr>
            <a:r>
              <a:rPr lang="en-US" sz="4000" dirty="0" smtClean="0">
                <a:ea typeface="+mj-ea"/>
              </a:rPr>
              <a:t>Payment Periods</a:t>
            </a:r>
          </a:p>
        </p:txBody>
      </p:sp>
      <p:sp>
        <p:nvSpPr>
          <p:cNvPr id="58372" name="Rectangle 3"/>
          <p:cNvSpPr>
            <a:spLocks noGrp="1" noChangeArrowheads="1"/>
          </p:cNvSpPr>
          <p:nvPr>
            <p:ph idx="1"/>
          </p:nvPr>
        </p:nvSpPr>
        <p:spPr>
          <a:xfrm>
            <a:off x="533400" y="1524001"/>
            <a:ext cx="8229600" cy="3276600"/>
          </a:xfrm>
        </p:spPr>
        <p:txBody>
          <a:bodyPr/>
          <a:lstStyle/>
          <a:p>
            <a:pPr eaLnBrk="1" hangingPunct="1"/>
            <a:r>
              <a:rPr lang="en-US" sz="2800" dirty="0" smtClean="0"/>
              <a:t>For clock-hour programs, the payment period is defined not only in clock hours but also in weeks of instructional time. </a:t>
            </a:r>
          </a:p>
          <a:p>
            <a:pPr eaLnBrk="1" hangingPunct="1"/>
            <a:r>
              <a:rPr lang="en-US" sz="2800" dirty="0" smtClean="0"/>
              <a:t>A student must </a:t>
            </a:r>
            <a:r>
              <a:rPr lang="en-US" sz="2800" b="1" dirty="0" smtClean="0"/>
              <a:t>successfully complete </a:t>
            </a:r>
            <a:r>
              <a:rPr lang="en-US" sz="2800" dirty="0" smtClean="0"/>
              <a:t>the clock hours AND weeks of instructional time in a payment period to progress to the next payment period </a:t>
            </a:r>
          </a:p>
        </p:txBody>
      </p:sp>
      <p:sp>
        <p:nvSpPr>
          <p:cNvPr id="5" name="Slide Number Placeholder 3"/>
          <p:cNvSpPr>
            <a:spLocks noGrp="1"/>
          </p:cNvSpPr>
          <p:nvPr>
            <p:ph type="sldNum" sz="quarter" idx="12"/>
          </p:nvPr>
        </p:nvSpPr>
        <p:spPr/>
        <p:txBody>
          <a:bodyPr/>
          <a:lstStyle/>
          <a:p>
            <a:pPr>
              <a:defRPr/>
            </a:pPr>
            <a:fld id="{677EDEC5-7E30-4023-A839-033158B48892}" type="slidenum">
              <a:rPr lang="en-US"/>
              <a:pPr>
                <a:defRPr/>
              </a:pPr>
              <a:t>34</a:t>
            </a:fld>
            <a:endParaRPr lang="en-US" b="0" dirty="0"/>
          </a:p>
        </p:txBody>
      </p:sp>
    </p:spTree>
    <p:extLst>
      <p:ext uri="{BB962C8B-B14F-4D97-AF65-F5344CB8AC3E}">
        <p14:creationId xmlns:p14="http://schemas.microsoft.com/office/powerpoint/2010/main" val="2505587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1000"/>
            <a:ext cx="8458200" cy="533400"/>
          </a:xfrm>
        </p:spPr>
        <p:txBody>
          <a:bodyPr/>
          <a:lstStyle/>
          <a:p>
            <a:pPr algn="ctr">
              <a:defRPr/>
            </a:pPr>
            <a:r>
              <a:rPr lang="en-US" sz="4000" dirty="0" smtClean="0">
                <a:ea typeface="MS PGothic" pitchFamily="34" charset="-128"/>
              </a:rPr>
              <a:t>Payment Periods</a:t>
            </a:r>
            <a:endParaRPr lang="en-US" sz="4000" dirty="0"/>
          </a:p>
        </p:txBody>
      </p:sp>
      <p:sp>
        <p:nvSpPr>
          <p:cNvPr id="59395" name="Content Placeholder 2"/>
          <p:cNvSpPr>
            <a:spLocks noGrp="1"/>
          </p:cNvSpPr>
          <p:nvPr>
            <p:ph idx="1"/>
          </p:nvPr>
        </p:nvSpPr>
        <p:spPr>
          <a:xfrm>
            <a:off x="228600" y="1600200"/>
            <a:ext cx="8534400" cy="4648200"/>
          </a:xfrm>
        </p:spPr>
        <p:txBody>
          <a:bodyPr/>
          <a:lstStyle/>
          <a:p>
            <a:r>
              <a:rPr lang="en-US" dirty="0" smtClean="0"/>
              <a:t>The next payment period can’t start until the previous one is completed</a:t>
            </a:r>
          </a:p>
          <a:p>
            <a:r>
              <a:rPr lang="en-US" dirty="0" smtClean="0"/>
              <a:t>Sometimes different students complete the payment period before others (if allowed – sometimes prescribed pace)</a:t>
            </a:r>
          </a:p>
          <a:p>
            <a:r>
              <a:rPr lang="en-US" dirty="0" smtClean="0"/>
              <a:t>If work is not prescribed - </a:t>
            </a:r>
          </a:p>
          <a:p>
            <a:pPr lvl="1"/>
            <a:r>
              <a:rPr lang="en-US" sz="2400" dirty="0" smtClean="0"/>
              <a:t>Students will have a different start date for their next payment period</a:t>
            </a:r>
          </a:p>
          <a:p>
            <a:r>
              <a:rPr lang="en-US" i="1" dirty="0" smtClean="0"/>
              <a:t>Payment periods are student-driven, not term driven</a:t>
            </a:r>
          </a:p>
          <a:p>
            <a:pPr lvl="1"/>
            <a:endParaRPr lang="en-US" sz="2400" dirty="0" smtClean="0"/>
          </a:p>
          <a:p>
            <a:pPr>
              <a:buFont typeface="Times" pitchFamily="18" charset="0"/>
              <a:buNone/>
            </a:pPr>
            <a:r>
              <a:rPr lang="en-US" dirty="0" smtClean="0"/>
              <a:t> </a:t>
            </a:r>
          </a:p>
        </p:txBody>
      </p:sp>
      <p:sp>
        <p:nvSpPr>
          <p:cNvPr id="4" name="Slide Number Placeholder 3"/>
          <p:cNvSpPr>
            <a:spLocks noGrp="1"/>
          </p:cNvSpPr>
          <p:nvPr>
            <p:ph type="sldNum" sz="quarter" idx="12"/>
          </p:nvPr>
        </p:nvSpPr>
        <p:spPr/>
        <p:txBody>
          <a:bodyPr/>
          <a:lstStyle/>
          <a:p>
            <a:pPr>
              <a:defRPr/>
            </a:pPr>
            <a:fld id="{168C6ECA-9229-4CEC-89AD-5FAC92EF052F}" type="slidenum">
              <a:rPr lang="en-US" smtClean="0"/>
              <a:pPr>
                <a:defRPr/>
              </a:pPr>
              <a:t>35</a:t>
            </a:fld>
            <a:endParaRPr lang="en-US" b="0" dirty="0"/>
          </a:p>
        </p:txBody>
      </p:sp>
    </p:spTree>
    <p:extLst>
      <p:ext uri="{BB962C8B-B14F-4D97-AF65-F5344CB8AC3E}">
        <p14:creationId xmlns:p14="http://schemas.microsoft.com/office/powerpoint/2010/main" val="10713175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lgn="ctr" eaLnBrk="1" hangingPunct="1">
              <a:defRPr/>
            </a:pPr>
            <a:r>
              <a:rPr lang="en-US" sz="4000" dirty="0" smtClean="0">
                <a:ea typeface="+mj-ea"/>
              </a:rPr>
              <a:t>Payment Periods</a:t>
            </a:r>
          </a:p>
        </p:txBody>
      </p:sp>
      <p:sp>
        <p:nvSpPr>
          <p:cNvPr id="61444" name="Rectangle 3"/>
          <p:cNvSpPr>
            <a:spLocks noGrp="1" noChangeArrowheads="1"/>
          </p:cNvSpPr>
          <p:nvPr>
            <p:ph idx="1"/>
          </p:nvPr>
        </p:nvSpPr>
        <p:spPr>
          <a:xfrm>
            <a:off x="381000" y="1447800"/>
            <a:ext cx="8458200" cy="4495800"/>
          </a:xfrm>
        </p:spPr>
        <p:txBody>
          <a:bodyPr/>
          <a:lstStyle/>
          <a:p>
            <a:pPr eaLnBrk="1" hangingPunct="1"/>
            <a:r>
              <a:rPr lang="en-US" b="1" dirty="0" smtClean="0"/>
              <a:t>Program of one AY or less</a:t>
            </a:r>
          </a:p>
          <a:p>
            <a:pPr lvl="1" eaLnBrk="1" hangingPunct="1"/>
            <a:r>
              <a:rPr lang="en-US" sz="2400" i="1" dirty="0" smtClean="0"/>
              <a:t>The academic year or program is divided into two payment periods</a:t>
            </a:r>
          </a:p>
          <a:p>
            <a:pPr lvl="2" eaLnBrk="1" hangingPunct="1"/>
            <a:r>
              <a:rPr lang="en-US" sz="2400" dirty="0" smtClean="0">
                <a:solidFill>
                  <a:srgbClr val="C00000"/>
                </a:solidFill>
              </a:rPr>
              <a:t>CANNOT have more than 2 PP in an academic year</a:t>
            </a:r>
          </a:p>
          <a:p>
            <a:pPr lvl="1" eaLnBrk="1" hangingPunct="1"/>
            <a:r>
              <a:rPr lang="en-US" sz="2400" dirty="0" smtClean="0"/>
              <a:t>First payment period is the period of time in which a student </a:t>
            </a:r>
            <a:r>
              <a:rPr lang="en-US" sz="2400" b="1" u="sng" dirty="0" smtClean="0"/>
              <a:t>successfully completes</a:t>
            </a:r>
            <a:r>
              <a:rPr lang="en-US" sz="2400" dirty="0" smtClean="0"/>
              <a:t> half the clock hours, AND half the weeks of instructional time in the program</a:t>
            </a:r>
          </a:p>
          <a:p>
            <a:pPr lvl="1" eaLnBrk="1" hangingPunct="1"/>
            <a:r>
              <a:rPr lang="en-US" sz="2400" dirty="0" smtClean="0"/>
              <a:t>Second payment period is the period of time in which a student successfully completes the remainder of the program</a:t>
            </a:r>
          </a:p>
        </p:txBody>
      </p:sp>
      <p:sp>
        <p:nvSpPr>
          <p:cNvPr id="5" name="Slide Number Placeholder 3"/>
          <p:cNvSpPr>
            <a:spLocks noGrp="1"/>
          </p:cNvSpPr>
          <p:nvPr>
            <p:ph type="sldNum" sz="quarter" idx="12"/>
          </p:nvPr>
        </p:nvSpPr>
        <p:spPr/>
        <p:txBody>
          <a:bodyPr/>
          <a:lstStyle/>
          <a:p>
            <a:pPr>
              <a:defRPr/>
            </a:pPr>
            <a:fld id="{F6F79370-5C53-43DB-8D68-D5ACA77BCCA7}" type="slidenum">
              <a:rPr lang="en-US"/>
              <a:pPr>
                <a:defRPr/>
              </a:pPr>
              <a:t>36</a:t>
            </a:fld>
            <a:endParaRPr lang="en-US" b="0" dirty="0"/>
          </a:p>
        </p:txBody>
      </p:sp>
    </p:spTree>
    <p:extLst>
      <p:ext uri="{BB962C8B-B14F-4D97-AF65-F5344CB8AC3E}">
        <p14:creationId xmlns:p14="http://schemas.microsoft.com/office/powerpoint/2010/main" val="3604027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algn="ctr" eaLnBrk="1" hangingPunct="1">
              <a:defRPr/>
            </a:pPr>
            <a:r>
              <a:rPr lang="en-US" sz="4000" dirty="0" smtClean="0">
                <a:ea typeface="+mj-ea"/>
              </a:rPr>
              <a:t>Payment Period</a:t>
            </a:r>
          </a:p>
        </p:txBody>
      </p:sp>
      <p:sp>
        <p:nvSpPr>
          <p:cNvPr id="62468" name="Rectangle 3"/>
          <p:cNvSpPr>
            <a:spLocks noGrp="1" noChangeArrowheads="1"/>
          </p:cNvSpPr>
          <p:nvPr>
            <p:ph idx="1"/>
          </p:nvPr>
        </p:nvSpPr>
        <p:spPr/>
        <p:txBody>
          <a:bodyPr/>
          <a:lstStyle/>
          <a:p>
            <a:pPr eaLnBrk="1" hangingPunct="1">
              <a:lnSpc>
                <a:spcPct val="90000"/>
              </a:lnSpc>
            </a:pPr>
            <a:r>
              <a:rPr lang="en-US" dirty="0" smtClean="0"/>
              <a:t>Examples:</a:t>
            </a:r>
          </a:p>
          <a:p>
            <a:pPr lvl="1" eaLnBrk="1" hangingPunct="1">
              <a:lnSpc>
                <a:spcPct val="90000"/>
              </a:lnSpc>
            </a:pPr>
            <a:r>
              <a:rPr lang="en-US" sz="2400" dirty="0" smtClean="0"/>
              <a:t>840 clock hour program with 28 weeks of instructional time (AY definition is 900/30)</a:t>
            </a:r>
          </a:p>
          <a:p>
            <a:pPr lvl="2" eaLnBrk="1" hangingPunct="1">
              <a:lnSpc>
                <a:spcPct val="90000"/>
              </a:lnSpc>
            </a:pPr>
            <a:r>
              <a:rPr lang="en-US" sz="2400" dirty="0" smtClean="0"/>
              <a:t>First payment period = 420 clock </a:t>
            </a:r>
            <a:r>
              <a:rPr lang="en-US" sz="2400" dirty="0" err="1" smtClean="0"/>
              <a:t>hrs</a:t>
            </a:r>
            <a:r>
              <a:rPr lang="en-US" sz="2400" dirty="0" smtClean="0"/>
              <a:t> &amp; 14 </a:t>
            </a:r>
            <a:r>
              <a:rPr lang="en-US" sz="2400" dirty="0" err="1" smtClean="0"/>
              <a:t>wks</a:t>
            </a:r>
            <a:endParaRPr lang="en-US" sz="2400" dirty="0" smtClean="0"/>
          </a:p>
          <a:p>
            <a:pPr lvl="2" eaLnBrk="1" hangingPunct="1">
              <a:lnSpc>
                <a:spcPct val="90000"/>
              </a:lnSpc>
            </a:pPr>
            <a:r>
              <a:rPr lang="en-US" sz="2400" dirty="0" smtClean="0"/>
              <a:t>Second payment period = 420 clock </a:t>
            </a:r>
            <a:r>
              <a:rPr lang="en-US" sz="2400" dirty="0" err="1" smtClean="0"/>
              <a:t>hrs</a:t>
            </a:r>
            <a:r>
              <a:rPr lang="en-US" sz="2400" dirty="0" smtClean="0"/>
              <a:t> &amp; 14 </a:t>
            </a:r>
            <a:r>
              <a:rPr lang="en-US" sz="2400" dirty="0" err="1" smtClean="0"/>
              <a:t>wks</a:t>
            </a:r>
            <a:endParaRPr lang="en-US" sz="2400" dirty="0" smtClean="0"/>
          </a:p>
          <a:p>
            <a:pPr lvl="2" eaLnBrk="1" hangingPunct="1">
              <a:lnSpc>
                <a:spcPct val="90000"/>
              </a:lnSpc>
              <a:buFontTx/>
              <a:buNone/>
            </a:pPr>
            <a:endParaRPr lang="en-US" sz="2400" dirty="0" smtClean="0"/>
          </a:p>
          <a:p>
            <a:pPr lvl="1" eaLnBrk="1" hangingPunct="1">
              <a:lnSpc>
                <a:spcPct val="90000"/>
              </a:lnSpc>
            </a:pPr>
            <a:r>
              <a:rPr lang="en-US" sz="2400" dirty="0" smtClean="0"/>
              <a:t>900 clock hour program with 26 weeks of instructional time (AY definition is 900/26)</a:t>
            </a:r>
          </a:p>
          <a:p>
            <a:pPr lvl="2" eaLnBrk="1" hangingPunct="1">
              <a:lnSpc>
                <a:spcPct val="90000"/>
              </a:lnSpc>
            </a:pPr>
            <a:r>
              <a:rPr lang="en-US" sz="2400" dirty="0" smtClean="0"/>
              <a:t>First payment period = 450 clock </a:t>
            </a:r>
            <a:r>
              <a:rPr lang="en-US" sz="2400" dirty="0" err="1" smtClean="0"/>
              <a:t>hrs</a:t>
            </a:r>
            <a:r>
              <a:rPr lang="en-US" sz="2400" dirty="0" smtClean="0"/>
              <a:t> &amp; 13 </a:t>
            </a:r>
            <a:r>
              <a:rPr lang="en-US" sz="2400" dirty="0" err="1" smtClean="0"/>
              <a:t>wks</a:t>
            </a:r>
            <a:endParaRPr lang="en-US" sz="2400" dirty="0" smtClean="0"/>
          </a:p>
          <a:p>
            <a:pPr lvl="2" eaLnBrk="1" hangingPunct="1">
              <a:lnSpc>
                <a:spcPct val="90000"/>
              </a:lnSpc>
            </a:pPr>
            <a:r>
              <a:rPr lang="en-US" sz="2400" dirty="0" smtClean="0"/>
              <a:t>Second payment period = 450 clock </a:t>
            </a:r>
            <a:r>
              <a:rPr lang="en-US" sz="2400" dirty="0" err="1" smtClean="0"/>
              <a:t>hrs</a:t>
            </a:r>
            <a:r>
              <a:rPr lang="en-US" sz="2400" dirty="0" smtClean="0"/>
              <a:t> &amp; 13 </a:t>
            </a:r>
            <a:r>
              <a:rPr lang="en-US" sz="2400" dirty="0" err="1" smtClean="0"/>
              <a:t>wks</a:t>
            </a:r>
            <a:endParaRPr lang="en-US" sz="2400" dirty="0" smtClean="0"/>
          </a:p>
        </p:txBody>
      </p:sp>
      <p:sp>
        <p:nvSpPr>
          <p:cNvPr id="4" name="Slide Number Placeholder 3"/>
          <p:cNvSpPr>
            <a:spLocks noGrp="1"/>
          </p:cNvSpPr>
          <p:nvPr>
            <p:ph type="sldNum" sz="quarter" idx="12"/>
          </p:nvPr>
        </p:nvSpPr>
        <p:spPr/>
        <p:txBody>
          <a:bodyPr/>
          <a:lstStyle/>
          <a:p>
            <a:pPr>
              <a:defRPr/>
            </a:pPr>
            <a:fld id="{4538EF27-7E34-46C3-8369-96630F511454}" type="slidenum">
              <a:rPr lang="en-US"/>
              <a:pPr>
                <a:defRPr/>
              </a:pPr>
              <a:t>37</a:t>
            </a:fld>
            <a:endParaRPr lang="en-US" b="0" dirty="0"/>
          </a:p>
        </p:txBody>
      </p:sp>
    </p:spTree>
    <p:extLst>
      <p:ext uri="{BB962C8B-B14F-4D97-AF65-F5344CB8AC3E}">
        <p14:creationId xmlns:p14="http://schemas.microsoft.com/office/powerpoint/2010/main" val="61238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algn="ctr" eaLnBrk="1" hangingPunct="1">
              <a:defRPr/>
            </a:pPr>
            <a:r>
              <a:rPr lang="en-US" sz="4000" dirty="0" smtClean="0">
                <a:ea typeface="+mj-ea"/>
              </a:rPr>
              <a:t>Payment Period</a:t>
            </a:r>
          </a:p>
        </p:txBody>
      </p:sp>
      <p:sp>
        <p:nvSpPr>
          <p:cNvPr id="63492" name="Rectangle 3"/>
          <p:cNvSpPr>
            <a:spLocks noGrp="1" noChangeArrowheads="1"/>
          </p:cNvSpPr>
          <p:nvPr>
            <p:ph idx="1"/>
          </p:nvPr>
        </p:nvSpPr>
        <p:spPr>
          <a:xfrm>
            <a:off x="609600" y="1600200"/>
            <a:ext cx="7772400" cy="4038600"/>
          </a:xfrm>
        </p:spPr>
        <p:txBody>
          <a:bodyPr/>
          <a:lstStyle/>
          <a:p>
            <a:pPr eaLnBrk="1" hangingPunct="1"/>
            <a:r>
              <a:rPr lang="en-US" sz="2800" b="1" dirty="0" smtClean="0"/>
              <a:t>Program greater than one AY</a:t>
            </a:r>
          </a:p>
          <a:p>
            <a:pPr lvl="1" eaLnBrk="1" hangingPunct="1"/>
            <a:r>
              <a:rPr lang="en-US" sz="2800" dirty="0" smtClean="0"/>
              <a:t>For first AY, and any full AY after that</a:t>
            </a:r>
          </a:p>
          <a:p>
            <a:pPr lvl="2" eaLnBrk="1" hangingPunct="1"/>
            <a:r>
              <a:rPr lang="en-US" sz="2800" dirty="0" smtClean="0"/>
              <a:t>First payment period is point at which a student completes half the clock hours and half the weeks of instructional time in the AY</a:t>
            </a:r>
          </a:p>
          <a:p>
            <a:pPr lvl="2" eaLnBrk="1" hangingPunct="1"/>
            <a:r>
              <a:rPr lang="en-US" sz="2800" dirty="0" smtClean="0"/>
              <a:t>Second payment period is point at which a student completes the remainder of the  AY</a:t>
            </a:r>
          </a:p>
        </p:txBody>
      </p:sp>
      <p:sp>
        <p:nvSpPr>
          <p:cNvPr id="4" name="Slide Number Placeholder 3"/>
          <p:cNvSpPr>
            <a:spLocks noGrp="1"/>
          </p:cNvSpPr>
          <p:nvPr>
            <p:ph type="sldNum" sz="quarter" idx="12"/>
          </p:nvPr>
        </p:nvSpPr>
        <p:spPr/>
        <p:txBody>
          <a:bodyPr/>
          <a:lstStyle/>
          <a:p>
            <a:pPr>
              <a:defRPr/>
            </a:pPr>
            <a:fld id="{734EF928-36DD-4CE0-89C8-FFEDF650B0E8}" type="slidenum">
              <a:rPr lang="en-US"/>
              <a:pPr>
                <a:defRPr/>
              </a:pPr>
              <a:t>38</a:t>
            </a:fld>
            <a:endParaRPr lang="en-US" b="0" dirty="0"/>
          </a:p>
        </p:txBody>
      </p:sp>
    </p:spTree>
    <p:extLst>
      <p:ext uri="{BB962C8B-B14F-4D97-AF65-F5344CB8AC3E}">
        <p14:creationId xmlns:p14="http://schemas.microsoft.com/office/powerpoint/2010/main" val="3159025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algn="ctr" eaLnBrk="1" hangingPunct="1">
              <a:defRPr/>
            </a:pPr>
            <a:r>
              <a:rPr lang="en-US" sz="4000" dirty="0" smtClean="0">
                <a:ea typeface="+mj-ea"/>
              </a:rPr>
              <a:t>Payment Period</a:t>
            </a:r>
          </a:p>
        </p:txBody>
      </p:sp>
      <p:sp>
        <p:nvSpPr>
          <p:cNvPr id="64516" name="Rectangle 3"/>
          <p:cNvSpPr>
            <a:spLocks noGrp="1" noChangeArrowheads="1"/>
          </p:cNvSpPr>
          <p:nvPr>
            <p:ph idx="1"/>
          </p:nvPr>
        </p:nvSpPr>
        <p:spPr>
          <a:xfrm>
            <a:off x="152400" y="1447800"/>
            <a:ext cx="8763000" cy="4343400"/>
          </a:xfrm>
        </p:spPr>
        <p:txBody>
          <a:bodyPr/>
          <a:lstStyle/>
          <a:p>
            <a:pPr eaLnBrk="1" hangingPunct="1"/>
            <a:r>
              <a:rPr lang="en-US" sz="2800" b="1" dirty="0" smtClean="0"/>
              <a:t>Example</a:t>
            </a:r>
            <a:r>
              <a:rPr lang="en-US" sz="2800" dirty="0" smtClean="0"/>
              <a:t> (AY = 900 </a:t>
            </a:r>
            <a:r>
              <a:rPr lang="en-US" sz="2800" dirty="0" err="1" smtClean="0"/>
              <a:t>hrs</a:t>
            </a:r>
            <a:r>
              <a:rPr lang="en-US" sz="2800" dirty="0" smtClean="0"/>
              <a:t>/26 </a:t>
            </a:r>
            <a:r>
              <a:rPr lang="en-US" sz="2800" dirty="0" err="1" smtClean="0"/>
              <a:t>wks</a:t>
            </a:r>
            <a:r>
              <a:rPr lang="en-US" sz="2800" dirty="0" smtClean="0"/>
              <a:t>)</a:t>
            </a:r>
          </a:p>
          <a:p>
            <a:pPr lvl="1" eaLnBrk="1" hangingPunct="1"/>
            <a:r>
              <a:rPr lang="en-US" sz="2800" dirty="0" smtClean="0"/>
              <a:t>Program 1800 </a:t>
            </a:r>
            <a:r>
              <a:rPr lang="en-US" sz="2800" dirty="0" err="1" smtClean="0"/>
              <a:t>hrs</a:t>
            </a:r>
            <a:r>
              <a:rPr lang="en-US" sz="2800" dirty="0" smtClean="0"/>
              <a:t> and 52 </a:t>
            </a:r>
            <a:r>
              <a:rPr lang="en-US" sz="2800" dirty="0" err="1" smtClean="0"/>
              <a:t>wks</a:t>
            </a:r>
            <a:endParaRPr lang="en-US" sz="2800" dirty="0" smtClean="0"/>
          </a:p>
          <a:p>
            <a:pPr lvl="2" eaLnBrk="1" hangingPunct="1"/>
            <a:r>
              <a:rPr lang="en-US" sz="2800" dirty="0" smtClean="0"/>
              <a:t>First AY</a:t>
            </a:r>
          </a:p>
          <a:p>
            <a:pPr lvl="3" eaLnBrk="1" hangingPunct="1"/>
            <a:r>
              <a:rPr lang="en-US" sz="2800" dirty="0" smtClean="0"/>
              <a:t>First payment period is 450 </a:t>
            </a:r>
            <a:r>
              <a:rPr lang="en-US" sz="2800" dirty="0" err="1" smtClean="0"/>
              <a:t>hrs</a:t>
            </a:r>
            <a:r>
              <a:rPr lang="en-US" sz="2800" dirty="0" smtClean="0"/>
              <a:t> and 13 </a:t>
            </a:r>
            <a:r>
              <a:rPr lang="en-US" sz="2800" dirty="0" err="1" smtClean="0"/>
              <a:t>wks</a:t>
            </a:r>
            <a:endParaRPr lang="en-US" sz="2800" dirty="0" smtClean="0"/>
          </a:p>
          <a:p>
            <a:pPr lvl="3" eaLnBrk="1" hangingPunct="1"/>
            <a:r>
              <a:rPr lang="en-US" sz="2800" dirty="0" smtClean="0"/>
              <a:t>Second payment period is 450 </a:t>
            </a:r>
            <a:r>
              <a:rPr lang="en-US" sz="2800" dirty="0" err="1" smtClean="0"/>
              <a:t>hrs</a:t>
            </a:r>
            <a:r>
              <a:rPr lang="en-US" sz="2800" dirty="0" smtClean="0"/>
              <a:t> and 13 </a:t>
            </a:r>
            <a:r>
              <a:rPr lang="en-US" sz="2800" dirty="0" err="1" smtClean="0"/>
              <a:t>wks</a:t>
            </a:r>
            <a:endParaRPr lang="en-US" sz="2800" dirty="0" smtClean="0"/>
          </a:p>
          <a:p>
            <a:pPr lvl="2" eaLnBrk="1" hangingPunct="1"/>
            <a:r>
              <a:rPr lang="en-US" sz="2800" dirty="0" smtClean="0"/>
              <a:t>Second AY</a:t>
            </a:r>
          </a:p>
          <a:p>
            <a:pPr lvl="3" eaLnBrk="1" hangingPunct="1"/>
            <a:r>
              <a:rPr lang="en-US" sz="2800" dirty="0" smtClean="0"/>
              <a:t>Third payment period is 450 </a:t>
            </a:r>
            <a:r>
              <a:rPr lang="en-US" sz="2800" dirty="0" err="1" smtClean="0"/>
              <a:t>hrs</a:t>
            </a:r>
            <a:r>
              <a:rPr lang="en-US" sz="2800" dirty="0" smtClean="0"/>
              <a:t> and 13 </a:t>
            </a:r>
            <a:r>
              <a:rPr lang="en-US" sz="2800" dirty="0" err="1" smtClean="0"/>
              <a:t>wks</a:t>
            </a:r>
            <a:endParaRPr lang="en-US" sz="2800" dirty="0" smtClean="0"/>
          </a:p>
          <a:p>
            <a:pPr lvl="3" eaLnBrk="1" hangingPunct="1"/>
            <a:r>
              <a:rPr lang="en-US" sz="2800" dirty="0" smtClean="0"/>
              <a:t>Fourth payment period is 450 </a:t>
            </a:r>
            <a:r>
              <a:rPr lang="en-US" sz="2800" dirty="0" err="1" smtClean="0"/>
              <a:t>hrs</a:t>
            </a:r>
            <a:r>
              <a:rPr lang="en-US" sz="2800" dirty="0" smtClean="0"/>
              <a:t> and 13 </a:t>
            </a:r>
            <a:r>
              <a:rPr lang="en-US" sz="2800" dirty="0" err="1" smtClean="0"/>
              <a:t>wks</a:t>
            </a:r>
            <a:endParaRPr lang="en-US" sz="2800" dirty="0" smtClean="0"/>
          </a:p>
        </p:txBody>
      </p:sp>
      <p:sp>
        <p:nvSpPr>
          <p:cNvPr id="4" name="Slide Number Placeholder 3"/>
          <p:cNvSpPr>
            <a:spLocks noGrp="1"/>
          </p:cNvSpPr>
          <p:nvPr>
            <p:ph type="sldNum" sz="quarter" idx="12"/>
          </p:nvPr>
        </p:nvSpPr>
        <p:spPr/>
        <p:txBody>
          <a:bodyPr/>
          <a:lstStyle/>
          <a:p>
            <a:pPr>
              <a:defRPr/>
            </a:pPr>
            <a:fld id="{4A11F74D-0E7A-4133-92D8-201CF0E9CFD0}" type="slidenum">
              <a:rPr lang="en-US"/>
              <a:pPr>
                <a:defRPr/>
              </a:pPr>
              <a:t>39</a:t>
            </a:fld>
            <a:endParaRPr lang="en-US" b="0" dirty="0"/>
          </a:p>
        </p:txBody>
      </p:sp>
    </p:spTree>
    <p:extLst>
      <p:ext uri="{BB962C8B-B14F-4D97-AF65-F5344CB8AC3E}">
        <p14:creationId xmlns:p14="http://schemas.microsoft.com/office/powerpoint/2010/main" val="2115350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descr="C:\Users\david.bartnicki\AppData\Local\Microsoft\Windows\Temporary Internet Files\Content.IE5\1M7J1JGQ\MP900400674[1].jpg"/>
          <p:cNvPicPr>
            <a:picLocks noChangeAspect="1" noChangeArrowheads="1"/>
          </p:cNvPicPr>
          <p:nvPr/>
        </p:nvPicPr>
        <p:blipFill>
          <a:blip r:embed="rId3" cstate="print"/>
          <a:srcRect/>
          <a:stretch>
            <a:fillRect/>
          </a:stretch>
        </p:blipFill>
        <p:spPr bwMode="auto">
          <a:xfrm>
            <a:off x="0" y="533400"/>
            <a:ext cx="9144000" cy="6324600"/>
          </a:xfrm>
          <a:prstGeom prst="rect">
            <a:avLst/>
          </a:prstGeom>
          <a:noFill/>
          <a:scene3d>
            <a:camera prst="orthographicFront"/>
            <a:lightRig rig="threePt" dir="t"/>
          </a:scene3d>
          <a:sp3d>
            <a:bevelT/>
          </a:sp3d>
        </p:spPr>
      </p:pic>
      <p:sp>
        <p:nvSpPr>
          <p:cNvPr id="15363" name="Content Placeholder 2"/>
          <p:cNvSpPr>
            <a:spLocks noGrp="1"/>
          </p:cNvSpPr>
          <p:nvPr>
            <p:ph idx="1"/>
          </p:nvPr>
        </p:nvSpPr>
        <p:spPr>
          <a:xfrm>
            <a:off x="0" y="685800"/>
            <a:ext cx="8686800" cy="1371600"/>
          </a:xfrm>
        </p:spPr>
        <p:txBody>
          <a:bodyPr anchor="ctr">
            <a:normAutofit fontScale="92500" lnSpcReduction="10000"/>
          </a:bodyPr>
          <a:lstStyle/>
          <a:p>
            <a:pPr>
              <a:buFont typeface="Times" pitchFamily="18" charset="0"/>
              <a:buNone/>
              <a:defRPr/>
            </a:pPr>
            <a:r>
              <a:rPr lang="en-US" sz="4400" b="1" spc="-150" dirty="0" smtClean="0">
                <a:solidFill>
                  <a:schemeClr val="tx2">
                    <a:lumMod val="95000"/>
                    <a:lumOff val="5000"/>
                  </a:schemeClr>
                </a:solidFill>
                <a:effectLst>
                  <a:outerShdw blurRad="38100" dist="38100" dir="2700000" algn="tl">
                    <a:srgbClr val="000000">
                      <a:alpha val="43137"/>
                    </a:srgbClr>
                  </a:outerShdw>
                </a:effectLst>
              </a:rPr>
              <a:t>To Be or Not To Be a </a:t>
            </a:r>
          </a:p>
          <a:p>
            <a:pPr>
              <a:buFont typeface="Times" pitchFamily="18" charset="0"/>
              <a:buNone/>
              <a:defRPr/>
            </a:pPr>
            <a:r>
              <a:rPr lang="en-US" sz="4400" b="1" spc="-150" dirty="0" smtClean="0">
                <a:solidFill>
                  <a:schemeClr val="tx2">
                    <a:lumMod val="95000"/>
                    <a:lumOff val="5000"/>
                  </a:schemeClr>
                </a:solidFill>
                <a:effectLst>
                  <a:outerShdw blurRad="38100" dist="38100" dir="2700000" algn="tl">
                    <a:srgbClr val="000000">
                      <a:alpha val="43137"/>
                    </a:srgbClr>
                  </a:outerShdw>
                </a:effectLst>
              </a:rPr>
              <a:t>Clock Hour Program?</a:t>
            </a:r>
          </a:p>
        </p:txBody>
      </p:sp>
      <p:sp>
        <p:nvSpPr>
          <p:cNvPr id="4" name="Slide Number Placeholder 3"/>
          <p:cNvSpPr>
            <a:spLocks noGrp="1"/>
          </p:cNvSpPr>
          <p:nvPr>
            <p:ph type="sldNum" sz="quarter" idx="12"/>
          </p:nvPr>
        </p:nvSpPr>
        <p:spPr/>
        <p:txBody>
          <a:bodyPr/>
          <a:lstStyle/>
          <a:p>
            <a:pPr>
              <a:defRPr/>
            </a:pPr>
            <a:fld id="{46CDA7E0-FBB2-4AC8-B249-5A58D8D5BA79}" type="slidenum">
              <a:rPr lang="en-US" smtClean="0"/>
              <a:pPr>
                <a:defRPr/>
              </a:pPr>
              <a:t>4</a:t>
            </a:fld>
            <a:endParaRPr lang="en-US" b="0" dirty="0"/>
          </a:p>
        </p:txBody>
      </p:sp>
    </p:spTree>
    <p:extLst>
      <p:ext uri="{BB962C8B-B14F-4D97-AF65-F5344CB8AC3E}">
        <p14:creationId xmlns:p14="http://schemas.microsoft.com/office/powerpoint/2010/main" val="2745651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algn="ctr" eaLnBrk="1" hangingPunct="1">
              <a:defRPr/>
            </a:pPr>
            <a:r>
              <a:rPr lang="en-US" sz="4000" dirty="0" smtClean="0">
                <a:ea typeface="+mj-ea"/>
              </a:rPr>
              <a:t>Payment Period</a:t>
            </a:r>
          </a:p>
        </p:txBody>
      </p:sp>
      <p:sp>
        <p:nvSpPr>
          <p:cNvPr id="65540" name="Rectangle 3"/>
          <p:cNvSpPr>
            <a:spLocks noGrp="1" noChangeArrowheads="1"/>
          </p:cNvSpPr>
          <p:nvPr>
            <p:ph idx="1"/>
          </p:nvPr>
        </p:nvSpPr>
        <p:spPr/>
        <p:txBody>
          <a:bodyPr/>
          <a:lstStyle/>
          <a:p>
            <a:pPr eaLnBrk="1" hangingPunct="1"/>
            <a:r>
              <a:rPr lang="en-US" sz="2800" b="1" dirty="0" smtClean="0"/>
              <a:t>Program greater than one AY</a:t>
            </a:r>
          </a:p>
          <a:p>
            <a:pPr lvl="1" eaLnBrk="1" hangingPunct="1"/>
            <a:r>
              <a:rPr lang="en-US" sz="2800" b="1" dirty="0" smtClean="0"/>
              <a:t>For the remainder of a program that is more than ½ of an AY but less than a full AY</a:t>
            </a:r>
          </a:p>
          <a:p>
            <a:pPr lvl="2" eaLnBrk="1" hangingPunct="1"/>
            <a:r>
              <a:rPr lang="en-US" sz="2800" dirty="0" smtClean="0"/>
              <a:t>Third payment period is ½ of the clock hours and ½ of the weeks of instructional time in that remaining period</a:t>
            </a:r>
          </a:p>
          <a:p>
            <a:pPr lvl="2" eaLnBrk="1" hangingPunct="1"/>
            <a:r>
              <a:rPr lang="en-US" sz="2800" dirty="0" smtClean="0"/>
              <a:t>Fourth payment period is the time necessary to complete the remainder of the program</a:t>
            </a:r>
          </a:p>
          <a:p>
            <a:pPr lvl="2" eaLnBrk="1" hangingPunct="1"/>
            <a:r>
              <a:rPr lang="en-US" sz="2800" dirty="0" smtClean="0"/>
              <a:t>Note: Both </a:t>
            </a:r>
            <a:r>
              <a:rPr lang="en-US" sz="2800" b="1" dirty="0" smtClean="0"/>
              <a:t>WEEKS</a:t>
            </a:r>
            <a:r>
              <a:rPr lang="en-US" sz="2800" dirty="0" smtClean="0"/>
              <a:t> and </a:t>
            </a:r>
            <a:r>
              <a:rPr lang="en-US" sz="2800" b="1" dirty="0" smtClean="0"/>
              <a:t>HOURS</a:t>
            </a:r>
            <a:r>
              <a:rPr lang="en-US" sz="2800" dirty="0" smtClean="0"/>
              <a:t> must be &gt; than ½ the AY to require two payment periods. </a:t>
            </a:r>
          </a:p>
        </p:txBody>
      </p:sp>
      <p:sp>
        <p:nvSpPr>
          <p:cNvPr id="4" name="Slide Number Placeholder 3"/>
          <p:cNvSpPr>
            <a:spLocks noGrp="1"/>
          </p:cNvSpPr>
          <p:nvPr>
            <p:ph type="sldNum" sz="quarter" idx="12"/>
          </p:nvPr>
        </p:nvSpPr>
        <p:spPr/>
        <p:txBody>
          <a:bodyPr/>
          <a:lstStyle/>
          <a:p>
            <a:pPr>
              <a:defRPr/>
            </a:pPr>
            <a:fld id="{13B04F93-EFD6-4151-B2BC-0FE1FA37419A}" type="slidenum">
              <a:rPr lang="en-US"/>
              <a:pPr>
                <a:defRPr/>
              </a:pPr>
              <a:t>40</a:t>
            </a:fld>
            <a:endParaRPr lang="en-US" b="0" dirty="0"/>
          </a:p>
        </p:txBody>
      </p:sp>
    </p:spTree>
    <p:extLst>
      <p:ext uri="{BB962C8B-B14F-4D97-AF65-F5344CB8AC3E}">
        <p14:creationId xmlns:p14="http://schemas.microsoft.com/office/powerpoint/2010/main" val="3849784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algn="ctr" eaLnBrk="1" hangingPunct="1">
              <a:defRPr/>
            </a:pPr>
            <a:r>
              <a:rPr lang="en-US" sz="4000" dirty="0" smtClean="0">
                <a:ea typeface="+mj-ea"/>
              </a:rPr>
              <a:t>Payment Period</a:t>
            </a:r>
          </a:p>
        </p:txBody>
      </p:sp>
      <p:sp>
        <p:nvSpPr>
          <p:cNvPr id="66564" name="Rectangle 3"/>
          <p:cNvSpPr>
            <a:spLocks noGrp="1" noChangeArrowheads="1"/>
          </p:cNvSpPr>
          <p:nvPr>
            <p:ph idx="1"/>
          </p:nvPr>
        </p:nvSpPr>
        <p:spPr>
          <a:xfrm>
            <a:off x="228600" y="1600200"/>
            <a:ext cx="8534400" cy="4343400"/>
          </a:xfrm>
        </p:spPr>
        <p:txBody>
          <a:bodyPr/>
          <a:lstStyle/>
          <a:p>
            <a:pPr eaLnBrk="1" hangingPunct="1">
              <a:lnSpc>
                <a:spcPct val="90000"/>
              </a:lnSpc>
            </a:pPr>
            <a:r>
              <a:rPr lang="en-US" sz="2800" b="1" dirty="0" smtClean="0"/>
              <a:t>Example</a:t>
            </a:r>
            <a:r>
              <a:rPr lang="en-US" sz="2800" dirty="0" smtClean="0"/>
              <a:t> (AY = 900 </a:t>
            </a:r>
            <a:r>
              <a:rPr lang="en-US" sz="2800" dirty="0" err="1" smtClean="0"/>
              <a:t>hrs</a:t>
            </a:r>
            <a:r>
              <a:rPr lang="en-US" sz="2800" dirty="0" smtClean="0"/>
              <a:t>/26 </a:t>
            </a:r>
            <a:r>
              <a:rPr lang="en-US" sz="2800" dirty="0" err="1" smtClean="0"/>
              <a:t>wks</a:t>
            </a:r>
            <a:r>
              <a:rPr lang="en-US" sz="2800" dirty="0" smtClean="0"/>
              <a:t>)</a:t>
            </a:r>
          </a:p>
          <a:p>
            <a:pPr lvl="1" eaLnBrk="1" hangingPunct="1">
              <a:lnSpc>
                <a:spcPct val="90000"/>
              </a:lnSpc>
            </a:pPr>
            <a:r>
              <a:rPr lang="en-US" sz="2800" dirty="0" smtClean="0"/>
              <a:t>Program is 1390 </a:t>
            </a:r>
            <a:r>
              <a:rPr lang="en-US" sz="2800" dirty="0" err="1" smtClean="0"/>
              <a:t>hrs</a:t>
            </a:r>
            <a:r>
              <a:rPr lang="en-US" sz="2800" dirty="0" smtClean="0"/>
              <a:t> and 40 weeks</a:t>
            </a:r>
          </a:p>
          <a:p>
            <a:pPr lvl="2" eaLnBrk="1" hangingPunct="1">
              <a:lnSpc>
                <a:spcPct val="90000"/>
              </a:lnSpc>
            </a:pPr>
            <a:r>
              <a:rPr lang="en-US" sz="2800" dirty="0" smtClean="0"/>
              <a:t>First AY</a:t>
            </a:r>
          </a:p>
          <a:p>
            <a:pPr lvl="3" eaLnBrk="1" hangingPunct="1">
              <a:lnSpc>
                <a:spcPct val="90000"/>
              </a:lnSpc>
            </a:pPr>
            <a:r>
              <a:rPr lang="en-US" sz="2800" dirty="0" smtClean="0"/>
              <a:t>First payment period is 450 </a:t>
            </a:r>
            <a:r>
              <a:rPr lang="en-US" sz="2800" dirty="0" err="1" smtClean="0"/>
              <a:t>hrs</a:t>
            </a:r>
            <a:r>
              <a:rPr lang="en-US" sz="2800" dirty="0" smtClean="0"/>
              <a:t> and 13 </a:t>
            </a:r>
            <a:r>
              <a:rPr lang="en-US" sz="2800" dirty="0" err="1" smtClean="0"/>
              <a:t>wks</a:t>
            </a:r>
            <a:endParaRPr lang="en-US" sz="2800" dirty="0" smtClean="0"/>
          </a:p>
          <a:p>
            <a:pPr lvl="3" eaLnBrk="1" hangingPunct="1">
              <a:lnSpc>
                <a:spcPct val="90000"/>
              </a:lnSpc>
            </a:pPr>
            <a:r>
              <a:rPr lang="en-US" sz="2800" dirty="0" smtClean="0"/>
              <a:t>Second payment period is 450 </a:t>
            </a:r>
            <a:r>
              <a:rPr lang="en-US" sz="2800" dirty="0" err="1" smtClean="0"/>
              <a:t>hrs</a:t>
            </a:r>
            <a:r>
              <a:rPr lang="en-US" sz="2800" dirty="0" smtClean="0"/>
              <a:t> and 13 </a:t>
            </a:r>
            <a:r>
              <a:rPr lang="en-US" sz="2800" dirty="0" err="1" smtClean="0"/>
              <a:t>wks</a:t>
            </a:r>
            <a:endParaRPr lang="en-US" sz="2800" dirty="0" smtClean="0"/>
          </a:p>
          <a:p>
            <a:pPr lvl="2" eaLnBrk="1" hangingPunct="1">
              <a:lnSpc>
                <a:spcPct val="90000"/>
              </a:lnSpc>
            </a:pPr>
            <a:r>
              <a:rPr lang="en-US" sz="2800" dirty="0" smtClean="0"/>
              <a:t>Second AY</a:t>
            </a:r>
          </a:p>
          <a:p>
            <a:pPr lvl="3" eaLnBrk="1" hangingPunct="1">
              <a:lnSpc>
                <a:spcPct val="90000"/>
              </a:lnSpc>
            </a:pPr>
            <a:r>
              <a:rPr lang="en-US" sz="2800" dirty="0" smtClean="0"/>
              <a:t>First payment period is 245 </a:t>
            </a:r>
            <a:r>
              <a:rPr lang="en-US" sz="2800" dirty="0" err="1" smtClean="0"/>
              <a:t>hrs</a:t>
            </a:r>
            <a:r>
              <a:rPr lang="en-US" sz="2800" dirty="0" smtClean="0"/>
              <a:t> and 7 </a:t>
            </a:r>
            <a:r>
              <a:rPr lang="en-US" sz="2800" dirty="0" err="1" smtClean="0"/>
              <a:t>wks</a:t>
            </a:r>
            <a:endParaRPr lang="en-US" sz="2800" dirty="0" smtClean="0"/>
          </a:p>
          <a:p>
            <a:pPr lvl="3" eaLnBrk="1" hangingPunct="1">
              <a:lnSpc>
                <a:spcPct val="90000"/>
              </a:lnSpc>
            </a:pPr>
            <a:r>
              <a:rPr lang="en-US" sz="2800" dirty="0" smtClean="0"/>
              <a:t>Second payment period is 245 </a:t>
            </a:r>
            <a:r>
              <a:rPr lang="en-US" sz="2800" dirty="0" err="1" smtClean="0"/>
              <a:t>hrs</a:t>
            </a:r>
            <a:r>
              <a:rPr lang="en-US" sz="2800" dirty="0" smtClean="0"/>
              <a:t> and 7 </a:t>
            </a:r>
            <a:r>
              <a:rPr lang="en-US" sz="2800" dirty="0" err="1" smtClean="0"/>
              <a:t>wks</a:t>
            </a:r>
            <a:endParaRPr lang="en-US" sz="2800" dirty="0" smtClean="0"/>
          </a:p>
          <a:p>
            <a:pPr lvl="3" eaLnBrk="1" hangingPunct="1">
              <a:lnSpc>
                <a:spcPct val="90000"/>
              </a:lnSpc>
              <a:buFont typeface="Wingdings" pitchFamily="2" charset="2"/>
              <a:buNone/>
            </a:pPr>
            <a:endParaRPr lang="en-US" sz="2800" dirty="0" smtClean="0"/>
          </a:p>
          <a:p>
            <a:pPr lvl="3" eaLnBrk="1" hangingPunct="1">
              <a:lnSpc>
                <a:spcPct val="90000"/>
              </a:lnSpc>
            </a:pPr>
            <a:endParaRPr lang="en-US" sz="2800" dirty="0" smtClean="0"/>
          </a:p>
        </p:txBody>
      </p:sp>
      <p:sp>
        <p:nvSpPr>
          <p:cNvPr id="4" name="Slide Number Placeholder 3"/>
          <p:cNvSpPr>
            <a:spLocks noGrp="1"/>
          </p:cNvSpPr>
          <p:nvPr>
            <p:ph type="sldNum" sz="quarter" idx="12"/>
          </p:nvPr>
        </p:nvSpPr>
        <p:spPr/>
        <p:txBody>
          <a:bodyPr/>
          <a:lstStyle/>
          <a:p>
            <a:pPr>
              <a:defRPr/>
            </a:pPr>
            <a:fld id="{139CA668-1177-468B-8590-19A01F514A0F}" type="slidenum">
              <a:rPr lang="en-US"/>
              <a:pPr>
                <a:defRPr/>
              </a:pPr>
              <a:t>41</a:t>
            </a:fld>
            <a:endParaRPr lang="en-US" b="0" dirty="0"/>
          </a:p>
        </p:txBody>
      </p:sp>
    </p:spTree>
    <p:extLst>
      <p:ext uri="{BB962C8B-B14F-4D97-AF65-F5344CB8AC3E}">
        <p14:creationId xmlns:p14="http://schemas.microsoft.com/office/powerpoint/2010/main" val="635783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algn="ctr" eaLnBrk="1" hangingPunct="1">
              <a:defRPr/>
            </a:pPr>
            <a:r>
              <a:rPr lang="en-US" sz="4000" dirty="0" smtClean="0">
                <a:ea typeface="+mj-ea"/>
              </a:rPr>
              <a:t>Payment Period</a:t>
            </a:r>
          </a:p>
        </p:txBody>
      </p:sp>
      <p:sp>
        <p:nvSpPr>
          <p:cNvPr id="67588" name="Rectangle 3"/>
          <p:cNvSpPr>
            <a:spLocks noGrp="1" noChangeArrowheads="1"/>
          </p:cNvSpPr>
          <p:nvPr>
            <p:ph idx="1"/>
          </p:nvPr>
        </p:nvSpPr>
        <p:spPr>
          <a:xfrm>
            <a:off x="533400" y="1524001"/>
            <a:ext cx="8229600" cy="3200400"/>
          </a:xfrm>
        </p:spPr>
        <p:txBody>
          <a:bodyPr/>
          <a:lstStyle/>
          <a:p>
            <a:pPr eaLnBrk="1" hangingPunct="1"/>
            <a:r>
              <a:rPr lang="en-US" sz="2800" b="1" dirty="0" smtClean="0"/>
              <a:t>Program greater than one AY</a:t>
            </a:r>
          </a:p>
          <a:p>
            <a:pPr lvl="1" eaLnBrk="1" hangingPunct="1"/>
            <a:r>
              <a:rPr lang="en-US" sz="2800" b="1" dirty="0" smtClean="0"/>
              <a:t>For the remainder of a program that is equal to or less than ½ of the AY</a:t>
            </a:r>
          </a:p>
          <a:p>
            <a:pPr lvl="2" eaLnBrk="1" hangingPunct="1"/>
            <a:r>
              <a:rPr lang="en-US" sz="2800" dirty="0" smtClean="0"/>
              <a:t>The payment period is the remainder of the program</a:t>
            </a:r>
          </a:p>
        </p:txBody>
      </p:sp>
      <p:sp>
        <p:nvSpPr>
          <p:cNvPr id="4" name="Slide Number Placeholder 3"/>
          <p:cNvSpPr>
            <a:spLocks noGrp="1"/>
          </p:cNvSpPr>
          <p:nvPr>
            <p:ph type="sldNum" sz="quarter" idx="12"/>
          </p:nvPr>
        </p:nvSpPr>
        <p:spPr/>
        <p:txBody>
          <a:bodyPr/>
          <a:lstStyle/>
          <a:p>
            <a:pPr>
              <a:defRPr/>
            </a:pPr>
            <a:fld id="{D521B025-0384-4715-A498-8CE32D36661C}" type="slidenum">
              <a:rPr lang="en-US"/>
              <a:pPr>
                <a:defRPr/>
              </a:pPr>
              <a:t>42</a:t>
            </a:fld>
            <a:endParaRPr lang="en-US" b="0" dirty="0"/>
          </a:p>
        </p:txBody>
      </p:sp>
    </p:spTree>
    <p:extLst>
      <p:ext uri="{BB962C8B-B14F-4D97-AF65-F5344CB8AC3E}">
        <p14:creationId xmlns:p14="http://schemas.microsoft.com/office/powerpoint/2010/main" val="41110803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algn="ctr" eaLnBrk="1" hangingPunct="1">
              <a:defRPr/>
            </a:pPr>
            <a:r>
              <a:rPr lang="en-US" sz="4000" dirty="0" smtClean="0">
                <a:ea typeface="+mj-ea"/>
              </a:rPr>
              <a:t>Payment Period</a:t>
            </a:r>
          </a:p>
        </p:txBody>
      </p:sp>
      <p:sp>
        <p:nvSpPr>
          <p:cNvPr id="68612" name="Rectangle 3"/>
          <p:cNvSpPr>
            <a:spLocks noGrp="1" noChangeArrowheads="1"/>
          </p:cNvSpPr>
          <p:nvPr>
            <p:ph idx="1"/>
          </p:nvPr>
        </p:nvSpPr>
        <p:spPr>
          <a:xfrm>
            <a:off x="228600" y="1600200"/>
            <a:ext cx="8763000" cy="4495800"/>
          </a:xfrm>
        </p:spPr>
        <p:txBody>
          <a:bodyPr/>
          <a:lstStyle/>
          <a:p>
            <a:pPr marL="0" indent="0" eaLnBrk="1" hangingPunct="1">
              <a:buNone/>
            </a:pPr>
            <a:r>
              <a:rPr lang="en-US" sz="2800" b="1" dirty="0" smtClean="0"/>
              <a:t>Example</a:t>
            </a:r>
            <a:r>
              <a:rPr lang="en-US" sz="2800" dirty="0" smtClean="0"/>
              <a:t> (AY = 900 </a:t>
            </a:r>
            <a:r>
              <a:rPr lang="en-US" sz="2800" dirty="0" err="1" smtClean="0"/>
              <a:t>hrs</a:t>
            </a:r>
            <a:r>
              <a:rPr lang="en-US" sz="2800" dirty="0" smtClean="0"/>
              <a:t>/26 weeks)</a:t>
            </a:r>
          </a:p>
          <a:p>
            <a:pPr lvl="1" eaLnBrk="1" hangingPunct="1"/>
            <a:r>
              <a:rPr lang="en-US" sz="2800" dirty="0" smtClean="0"/>
              <a:t>Program is 1200 </a:t>
            </a:r>
            <a:r>
              <a:rPr lang="en-US" sz="2800" dirty="0" err="1" smtClean="0"/>
              <a:t>hrs</a:t>
            </a:r>
            <a:r>
              <a:rPr lang="en-US" sz="2800" dirty="0" smtClean="0"/>
              <a:t> and 34 weeks</a:t>
            </a:r>
          </a:p>
          <a:p>
            <a:pPr lvl="2" eaLnBrk="1" hangingPunct="1"/>
            <a:r>
              <a:rPr lang="en-US" sz="2800" dirty="0" smtClean="0"/>
              <a:t>First AY</a:t>
            </a:r>
          </a:p>
          <a:p>
            <a:pPr lvl="3" eaLnBrk="1" hangingPunct="1"/>
            <a:r>
              <a:rPr lang="en-US" sz="2800" dirty="0" smtClean="0"/>
              <a:t>First payment period is 450 </a:t>
            </a:r>
            <a:r>
              <a:rPr lang="en-US" sz="2800" dirty="0" err="1" smtClean="0"/>
              <a:t>hrs</a:t>
            </a:r>
            <a:r>
              <a:rPr lang="en-US" sz="2800" dirty="0" smtClean="0"/>
              <a:t> and 13 </a:t>
            </a:r>
            <a:r>
              <a:rPr lang="en-US" sz="2800" dirty="0" err="1" smtClean="0"/>
              <a:t>wks</a:t>
            </a:r>
            <a:endParaRPr lang="en-US" sz="2800" dirty="0" smtClean="0"/>
          </a:p>
          <a:p>
            <a:pPr lvl="3" eaLnBrk="1" hangingPunct="1"/>
            <a:r>
              <a:rPr lang="en-US" sz="2800" dirty="0" smtClean="0"/>
              <a:t>Second payment period is 450 </a:t>
            </a:r>
            <a:r>
              <a:rPr lang="en-US" sz="2800" dirty="0" err="1" smtClean="0"/>
              <a:t>hrs</a:t>
            </a:r>
            <a:r>
              <a:rPr lang="en-US" sz="2800" dirty="0" smtClean="0"/>
              <a:t> and 13 </a:t>
            </a:r>
            <a:r>
              <a:rPr lang="en-US" sz="2800" dirty="0" err="1" smtClean="0"/>
              <a:t>wks</a:t>
            </a:r>
            <a:endParaRPr lang="en-US" sz="2800" dirty="0" smtClean="0"/>
          </a:p>
          <a:p>
            <a:pPr lvl="2" eaLnBrk="1" hangingPunct="1"/>
            <a:r>
              <a:rPr lang="en-US" sz="2800" dirty="0" smtClean="0"/>
              <a:t>Second AY</a:t>
            </a:r>
          </a:p>
          <a:p>
            <a:pPr lvl="3" eaLnBrk="1" hangingPunct="1"/>
            <a:r>
              <a:rPr lang="en-US" sz="2800" dirty="0" smtClean="0"/>
              <a:t>Single payment period of 300 </a:t>
            </a:r>
            <a:r>
              <a:rPr lang="en-US" sz="2800" dirty="0" err="1" smtClean="0"/>
              <a:t>hrs</a:t>
            </a:r>
            <a:r>
              <a:rPr lang="en-US" sz="2800" dirty="0" smtClean="0"/>
              <a:t> and 8 </a:t>
            </a:r>
            <a:r>
              <a:rPr lang="en-US" sz="2800" dirty="0" err="1" smtClean="0"/>
              <a:t>wks</a:t>
            </a:r>
            <a:endParaRPr lang="en-US" sz="2800" dirty="0" smtClean="0"/>
          </a:p>
        </p:txBody>
      </p:sp>
      <p:sp>
        <p:nvSpPr>
          <p:cNvPr id="4" name="Slide Number Placeholder 3"/>
          <p:cNvSpPr>
            <a:spLocks noGrp="1"/>
          </p:cNvSpPr>
          <p:nvPr>
            <p:ph type="sldNum" sz="quarter" idx="12"/>
          </p:nvPr>
        </p:nvSpPr>
        <p:spPr/>
        <p:txBody>
          <a:bodyPr/>
          <a:lstStyle/>
          <a:p>
            <a:pPr>
              <a:defRPr/>
            </a:pPr>
            <a:fld id="{BFCB962B-9BF4-4D7B-AFEA-0BAACC0C62C0}" type="slidenum">
              <a:rPr lang="en-US"/>
              <a:pPr>
                <a:defRPr/>
              </a:pPr>
              <a:t>43</a:t>
            </a:fld>
            <a:endParaRPr lang="en-US" b="0" dirty="0"/>
          </a:p>
        </p:txBody>
      </p:sp>
    </p:spTree>
    <p:extLst>
      <p:ext uri="{BB962C8B-B14F-4D97-AF65-F5344CB8AC3E}">
        <p14:creationId xmlns:p14="http://schemas.microsoft.com/office/powerpoint/2010/main" val="2160827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228600"/>
            <a:ext cx="8153400" cy="1143000"/>
          </a:xfrm>
        </p:spPr>
        <p:txBody>
          <a:bodyPr/>
          <a:lstStyle/>
          <a:p>
            <a:pPr algn="ctr">
              <a:defRPr/>
            </a:pPr>
            <a:r>
              <a:rPr lang="en-US" dirty="0">
                <a:solidFill>
                  <a:schemeClr val="tx1"/>
                </a:solidFill>
              </a:rPr>
              <a:t>Excused </a:t>
            </a:r>
            <a:r>
              <a:rPr lang="en-US" dirty="0" smtClean="0">
                <a:solidFill>
                  <a:schemeClr val="tx1"/>
                </a:solidFill>
              </a:rPr>
              <a:t>Absences </a:t>
            </a:r>
            <a:r>
              <a:rPr lang="en-US" sz="2800" dirty="0" smtClean="0">
                <a:solidFill>
                  <a:schemeClr val="tx1"/>
                </a:solidFill>
              </a:rPr>
              <a:t>34 </a:t>
            </a:r>
            <a:r>
              <a:rPr lang="en-US" sz="2800" dirty="0">
                <a:solidFill>
                  <a:schemeClr val="tx1"/>
                </a:solidFill>
              </a:rPr>
              <a:t>CFR 668.164(b)(3)</a:t>
            </a:r>
            <a:endParaRPr lang="en-US" dirty="0">
              <a:solidFill>
                <a:schemeClr val="tx1"/>
              </a:solidFill>
            </a:endParaRPr>
          </a:p>
        </p:txBody>
      </p:sp>
      <p:sp>
        <p:nvSpPr>
          <p:cNvPr id="69635" name="Rectangle 3"/>
          <p:cNvSpPr>
            <a:spLocks noGrp="1" noChangeArrowheads="1"/>
          </p:cNvSpPr>
          <p:nvPr>
            <p:ph idx="1"/>
          </p:nvPr>
        </p:nvSpPr>
        <p:spPr>
          <a:xfrm>
            <a:off x="228600" y="1219200"/>
            <a:ext cx="8305800" cy="4572000"/>
          </a:xfrm>
        </p:spPr>
        <p:txBody>
          <a:bodyPr/>
          <a:lstStyle/>
          <a:p>
            <a:r>
              <a:rPr lang="en-US" sz="2400" dirty="0" smtClean="0"/>
              <a:t>Optional</a:t>
            </a:r>
          </a:p>
          <a:p>
            <a:r>
              <a:rPr lang="en-US" sz="2400" dirty="0" smtClean="0"/>
              <a:t>Separate from attendance and SAP policies</a:t>
            </a:r>
          </a:p>
          <a:p>
            <a:r>
              <a:rPr lang="en-US" sz="2400" dirty="0" smtClean="0"/>
              <a:t>Written policy permitting excused absences</a:t>
            </a:r>
          </a:p>
          <a:p>
            <a:r>
              <a:rPr lang="en-US" sz="2400" dirty="0" smtClean="0"/>
              <a:t>An absence that a student does not have to make up</a:t>
            </a:r>
          </a:p>
          <a:p>
            <a:r>
              <a:rPr lang="en-US" sz="2400" dirty="0" smtClean="0"/>
              <a:t>Excused absences cannot exceed the lesser of --  </a:t>
            </a:r>
          </a:p>
          <a:p>
            <a:pPr>
              <a:buFontTx/>
              <a:buNone/>
            </a:pPr>
            <a:r>
              <a:rPr lang="en-US" sz="2400" dirty="0" smtClean="0"/>
              <a:t>	- Accrediting agency policy on excused absences</a:t>
            </a:r>
          </a:p>
          <a:p>
            <a:pPr>
              <a:buFontTx/>
              <a:buNone/>
            </a:pPr>
            <a:r>
              <a:rPr lang="en-US" sz="2400" dirty="0" smtClean="0"/>
              <a:t>	- State licensing agency policy on excused absences </a:t>
            </a:r>
            <a:r>
              <a:rPr lang="en-US" sz="2400" b="1" dirty="0" smtClean="0"/>
              <a:t>OR</a:t>
            </a:r>
          </a:p>
          <a:p>
            <a:pPr>
              <a:buFontTx/>
              <a:buNone/>
            </a:pPr>
            <a:r>
              <a:rPr lang="en-US" sz="2400" dirty="0" smtClean="0"/>
              <a:t>	- 10% of the clock hours in a payment period</a:t>
            </a:r>
          </a:p>
          <a:p>
            <a:r>
              <a:rPr lang="en-US" sz="2400" dirty="0" smtClean="0"/>
              <a:t>Example</a:t>
            </a:r>
          </a:p>
          <a:p>
            <a:pPr>
              <a:buFontTx/>
              <a:buNone/>
            </a:pPr>
            <a:r>
              <a:rPr lang="en-US" sz="2400" dirty="0" smtClean="0"/>
              <a:t>	- 45 hours in a 450 hour payment period can be counted as excused absences (count as completed hours)</a:t>
            </a:r>
          </a:p>
          <a:p>
            <a:endParaRPr lang="en-US" sz="2400" dirty="0" smtClean="0"/>
          </a:p>
        </p:txBody>
      </p:sp>
      <p:sp>
        <p:nvSpPr>
          <p:cNvPr id="4" name="Slide Number Placeholder 3"/>
          <p:cNvSpPr>
            <a:spLocks noGrp="1"/>
          </p:cNvSpPr>
          <p:nvPr>
            <p:ph type="sldNum" sz="quarter" idx="12"/>
          </p:nvPr>
        </p:nvSpPr>
        <p:spPr/>
        <p:txBody>
          <a:bodyPr/>
          <a:lstStyle/>
          <a:p>
            <a:pPr>
              <a:defRPr/>
            </a:pPr>
            <a:fld id="{5E2157BC-D6E3-458E-8739-39AE17598E3C}" type="slidenum">
              <a:rPr lang="en-US" smtClean="0"/>
              <a:pPr>
                <a:defRPr/>
              </a:pPr>
              <a:t>44</a:t>
            </a:fld>
            <a:endParaRPr lang="en-US" b="0" dirty="0"/>
          </a:p>
        </p:txBody>
      </p:sp>
    </p:spTree>
    <p:extLst>
      <p:ext uri="{BB962C8B-B14F-4D97-AF65-F5344CB8AC3E}">
        <p14:creationId xmlns:p14="http://schemas.microsoft.com/office/powerpoint/2010/main" val="2586448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1000"/>
            <a:ext cx="8458200" cy="533400"/>
          </a:xfrm>
        </p:spPr>
        <p:txBody>
          <a:bodyPr/>
          <a:lstStyle/>
          <a:p>
            <a:pPr algn="ctr">
              <a:defRPr/>
            </a:pPr>
            <a:r>
              <a:rPr lang="en-US" dirty="0" smtClean="0">
                <a:ea typeface="+mj-ea"/>
              </a:rPr>
              <a:t>Transfer or Reentry Students</a:t>
            </a:r>
            <a:endParaRPr lang="en-US" dirty="0">
              <a:ea typeface="+mj-ea"/>
            </a:endParaRPr>
          </a:p>
        </p:txBody>
      </p:sp>
      <p:sp>
        <p:nvSpPr>
          <p:cNvPr id="70659" name="Content Placeholder 2"/>
          <p:cNvSpPr>
            <a:spLocks noGrp="1"/>
          </p:cNvSpPr>
          <p:nvPr>
            <p:ph idx="1"/>
          </p:nvPr>
        </p:nvSpPr>
        <p:spPr>
          <a:xfrm>
            <a:off x="152400" y="1447800"/>
            <a:ext cx="8839200" cy="4724400"/>
          </a:xfrm>
        </p:spPr>
        <p:txBody>
          <a:bodyPr/>
          <a:lstStyle/>
          <a:p>
            <a:r>
              <a:rPr lang="en-US" dirty="0" smtClean="0"/>
              <a:t>Reentry within 180 days into the same program</a:t>
            </a:r>
          </a:p>
          <a:p>
            <a:pPr lvl="1"/>
            <a:r>
              <a:rPr lang="en-US" sz="2400" dirty="0" smtClean="0"/>
              <a:t>Considered in same payment period when left (Student eligible for any funds returned)</a:t>
            </a:r>
          </a:p>
          <a:p>
            <a:r>
              <a:rPr lang="en-US" dirty="0" smtClean="0"/>
              <a:t>Reentry after 180 days; transfer into a new program at same school</a:t>
            </a:r>
            <a:r>
              <a:rPr lang="en-US" dirty="0" smtClean="0">
                <a:solidFill>
                  <a:srgbClr val="FF0000"/>
                </a:solidFill>
              </a:rPr>
              <a:t>*</a:t>
            </a:r>
            <a:r>
              <a:rPr lang="en-US" dirty="0" smtClean="0"/>
              <a:t> or transfer from another school</a:t>
            </a:r>
          </a:p>
          <a:p>
            <a:pPr lvl="1"/>
            <a:r>
              <a:rPr lang="en-US" sz="2400" dirty="0" smtClean="0"/>
              <a:t>The length of the program is the number of clock hours and weeks the student has remaining in the program</a:t>
            </a:r>
          </a:p>
          <a:p>
            <a:pPr lvl="1"/>
            <a:r>
              <a:rPr lang="en-US" sz="2400" dirty="0" smtClean="0">
                <a:solidFill>
                  <a:srgbClr val="FF0000"/>
                </a:solidFill>
              </a:rPr>
              <a:t>* </a:t>
            </a:r>
            <a:r>
              <a:rPr lang="en-US" sz="2400" dirty="0" smtClean="0"/>
              <a:t>Can be considered in same PP if specific criteria met</a:t>
            </a:r>
          </a:p>
          <a:p>
            <a:pPr>
              <a:buFont typeface="Times" pitchFamily="18" charset="0"/>
              <a:buNone/>
            </a:pPr>
            <a:endParaRPr lang="en-US" i="1" dirty="0" smtClean="0"/>
          </a:p>
          <a:p>
            <a:pPr>
              <a:buFont typeface="Times" pitchFamily="18" charset="0"/>
              <a:buNone/>
            </a:pPr>
            <a:r>
              <a:rPr lang="en-US" i="1" dirty="0" smtClean="0"/>
              <a:t>    Reentry or transfer students may or may not receive credit for      previous work based on institutional policy.</a:t>
            </a:r>
          </a:p>
        </p:txBody>
      </p:sp>
      <p:sp>
        <p:nvSpPr>
          <p:cNvPr id="4" name="Slide Number Placeholder 3"/>
          <p:cNvSpPr>
            <a:spLocks noGrp="1"/>
          </p:cNvSpPr>
          <p:nvPr>
            <p:ph type="sldNum" sz="quarter" idx="12"/>
          </p:nvPr>
        </p:nvSpPr>
        <p:spPr/>
        <p:txBody>
          <a:bodyPr/>
          <a:lstStyle/>
          <a:p>
            <a:pPr>
              <a:defRPr/>
            </a:pPr>
            <a:fld id="{A57B7C8A-74AB-4FCE-A546-D0DDAF595C0E}" type="slidenum">
              <a:rPr lang="en-US" smtClean="0"/>
              <a:pPr>
                <a:defRPr/>
              </a:pPr>
              <a:t>45</a:t>
            </a:fld>
            <a:endParaRPr lang="en-US" b="0" dirty="0"/>
          </a:p>
        </p:txBody>
      </p:sp>
    </p:spTree>
    <p:extLst>
      <p:ext uri="{BB962C8B-B14F-4D97-AF65-F5344CB8AC3E}">
        <p14:creationId xmlns:p14="http://schemas.microsoft.com/office/powerpoint/2010/main" val="1109335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Pell/Loans and Transfer Students</a:t>
            </a:r>
            <a:endParaRPr lang="en-US" dirty="0"/>
          </a:p>
        </p:txBody>
      </p:sp>
      <p:sp>
        <p:nvSpPr>
          <p:cNvPr id="3" name="Content Placeholder 2"/>
          <p:cNvSpPr>
            <a:spLocks noGrp="1"/>
          </p:cNvSpPr>
          <p:nvPr>
            <p:ph idx="1"/>
          </p:nvPr>
        </p:nvSpPr>
        <p:spPr/>
        <p:txBody>
          <a:bodyPr/>
          <a:lstStyle/>
          <a:p>
            <a:r>
              <a:rPr lang="en-US" dirty="0" smtClean="0"/>
              <a:t>Pell - award remaining Pell eligibility on Percentage of </a:t>
            </a:r>
            <a:r>
              <a:rPr lang="en-US" b="1" dirty="0" smtClean="0"/>
              <a:t>Scheduled Award</a:t>
            </a:r>
          </a:p>
          <a:p>
            <a:pPr lvl="1"/>
            <a:r>
              <a:rPr lang="en-US" dirty="0"/>
              <a:t> </a:t>
            </a:r>
            <a:r>
              <a:rPr lang="en-US" dirty="0" smtClean="0"/>
              <a:t>Do not use dollars</a:t>
            </a:r>
          </a:p>
          <a:p>
            <a:pPr lvl="1"/>
            <a:r>
              <a:rPr lang="en-US" dirty="0" smtClean="0"/>
              <a:t>Scheduled awards can differ</a:t>
            </a:r>
          </a:p>
          <a:p>
            <a:pPr lvl="2"/>
            <a:r>
              <a:rPr lang="en-US" dirty="0" smtClean="0"/>
              <a:t>Example: EFC change due to PJ, dependency override</a:t>
            </a:r>
          </a:p>
          <a:p>
            <a:pPr lvl="1"/>
            <a:r>
              <a:rPr lang="en-US" dirty="0" smtClean="0"/>
              <a:t>FSA Handbook, Volume 3 Chapter 3</a:t>
            </a:r>
          </a:p>
          <a:p>
            <a:pPr lvl="1"/>
            <a:endParaRPr lang="en-US" dirty="0"/>
          </a:p>
          <a:p>
            <a:r>
              <a:rPr lang="en-US" dirty="0" smtClean="0"/>
              <a:t>Direct Loans – award depends on multiple factors…</a:t>
            </a:r>
          </a:p>
          <a:p>
            <a:pPr lvl="1"/>
            <a:r>
              <a:rPr lang="en-US" dirty="0" smtClean="0"/>
              <a:t>Type of program (Credit </a:t>
            </a:r>
            <a:r>
              <a:rPr lang="en-US" dirty="0" err="1" smtClean="0"/>
              <a:t>vs</a:t>
            </a:r>
            <a:r>
              <a:rPr lang="en-US" dirty="0" smtClean="0"/>
              <a:t> Clock), previous borrowing, overlapping loan periods, credit transfer, etc.</a:t>
            </a:r>
          </a:p>
          <a:p>
            <a:pPr lvl="2"/>
            <a:r>
              <a:rPr lang="en-US" dirty="0" smtClean="0"/>
              <a:t>Includes transferring programs within the SAME SCHOOL</a:t>
            </a:r>
          </a:p>
          <a:p>
            <a:pPr lvl="1"/>
            <a:r>
              <a:rPr lang="en-US" b="1" dirty="0" smtClean="0"/>
              <a:t>CONSULT</a:t>
            </a:r>
            <a:r>
              <a:rPr lang="en-US" dirty="0" smtClean="0"/>
              <a:t> FSA </a:t>
            </a:r>
            <a:r>
              <a:rPr lang="en-US" dirty="0"/>
              <a:t>Handbook, Volume 3 Chapter </a:t>
            </a:r>
            <a:r>
              <a:rPr lang="en-US" dirty="0" smtClean="0"/>
              <a:t>5 Page 109</a:t>
            </a:r>
            <a:endParaRPr lang="en-US" dirty="0"/>
          </a:p>
          <a:p>
            <a:endParaRPr lang="en-US" dirty="0" smtClean="0"/>
          </a:p>
          <a:p>
            <a:endParaRPr lang="en-US" dirty="0"/>
          </a:p>
        </p:txBody>
      </p:sp>
    </p:spTree>
    <p:extLst>
      <p:ext uri="{BB962C8B-B14F-4D97-AF65-F5344CB8AC3E}">
        <p14:creationId xmlns:p14="http://schemas.microsoft.com/office/powerpoint/2010/main" val="4190332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lgn="ctr" eaLnBrk="1" hangingPunct="1">
              <a:defRPr/>
            </a:pPr>
            <a:r>
              <a:rPr lang="en-US" sz="4000" dirty="0" smtClean="0">
                <a:ea typeface="+mj-ea"/>
              </a:rPr>
              <a:t>Payment Period Disbursements</a:t>
            </a:r>
          </a:p>
        </p:txBody>
      </p:sp>
      <p:sp>
        <p:nvSpPr>
          <p:cNvPr id="51204" name="Rectangle 3"/>
          <p:cNvSpPr>
            <a:spLocks noGrp="1" noChangeArrowheads="1"/>
          </p:cNvSpPr>
          <p:nvPr>
            <p:ph idx="1"/>
          </p:nvPr>
        </p:nvSpPr>
        <p:spPr>
          <a:xfrm>
            <a:off x="533400" y="1752600"/>
            <a:ext cx="8001000" cy="3200400"/>
          </a:xfrm>
        </p:spPr>
        <p:txBody>
          <a:bodyPr/>
          <a:lstStyle/>
          <a:p>
            <a:pPr eaLnBrk="1" hangingPunct="1">
              <a:buFont typeface="Times" pitchFamily="1" charset="0"/>
              <a:buChar char="•"/>
              <a:defRPr/>
            </a:pPr>
            <a:r>
              <a:rPr lang="en-US" sz="2800" dirty="0" smtClean="0">
                <a:ea typeface="+mn-ea"/>
              </a:rPr>
              <a:t>May disburse first disbursement up to 10 days prior to beginning of 1</a:t>
            </a:r>
            <a:r>
              <a:rPr lang="en-US" sz="2800" baseline="30000" dirty="0" smtClean="0">
                <a:ea typeface="+mn-ea"/>
              </a:rPr>
              <a:t>st</a:t>
            </a:r>
            <a:r>
              <a:rPr lang="en-US" sz="2800" dirty="0" smtClean="0">
                <a:ea typeface="+mn-ea"/>
              </a:rPr>
              <a:t> payment period</a:t>
            </a:r>
          </a:p>
          <a:p>
            <a:pPr eaLnBrk="1" hangingPunct="1">
              <a:buFont typeface="Times" pitchFamily="1" charset="0"/>
              <a:buChar char="•"/>
              <a:defRPr/>
            </a:pPr>
            <a:r>
              <a:rPr lang="en-US" sz="2800" dirty="0" smtClean="0">
                <a:ea typeface="+mn-ea"/>
              </a:rPr>
              <a:t>Subsequent disbursements cannot be made until student has successfully completed the clock hours and weeks in the previous payment period</a:t>
            </a:r>
          </a:p>
          <a:p>
            <a:pPr lvl="1" eaLnBrk="1" hangingPunct="1">
              <a:defRPr/>
            </a:pPr>
            <a:endParaRPr lang="en-US" sz="2800" dirty="0" smtClean="0">
              <a:ea typeface="+mn-ea"/>
            </a:endParaRPr>
          </a:p>
        </p:txBody>
      </p:sp>
      <p:sp>
        <p:nvSpPr>
          <p:cNvPr id="4" name="Slide Number Placeholder 3"/>
          <p:cNvSpPr>
            <a:spLocks noGrp="1"/>
          </p:cNvSpPr>
          <p:nvPr>
            <p:ph type="sldNum" sz="quarter" idx="12"/>
          </p:nvPr>
        </p:nvSpPr>
        <p:spPr/>
        <p:txBody>
          <a:bodyPr/>
          <a:lstStyle/>
          <a:p>
            <a:pPr>
              <a:defRPr/>
            </a:pPr>
            <a:fld id="{FF03B166-7932-4496-9597-9AB598E4C8D5}" type="slidenum">
              <a:rPr lang="en-US"/>
              <a:pPr>
                <a:defRPr/>
              </a:pPr>
              <a:t>47</a:t>
            </a:fld>
            <a:endParaRPr lang="en-US" b="0" dirty="0"/>
          </a:p>
        </p:txBody>
      </p:sp>
    </p:spTree>
    <p:extLst>
      <p:ext uri="{BB962C8B-B14F-4D97-AF65-F5344CB8AC3E}">
        <p14:creationId xmlns:p14="http://schemas.microsoft.com/office/powerpoint/2010/main" val="2286569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Pell for Second AY	</a:t>
            </a:r>
            <a:endParaRPr lang="en-US" sz="3600" dirty="0"/>
          </a:p>
        </p:txBody>
      </p:sp>
      <p:sp>
        <p:nvSpPr>
          <p:cNvPr id="95235" name="Content Placeholder 2"/>
          <p:cNvSpPr>
            <a:spLocks noGrp="1"/>
          </p:cNvSpPr>
          <p:nvPr>
            <p:ph idx="1"/>
          </p:nvPr>
        </p:nvSpPr>
        <p:spPr/>
        <p:txBody>
          <a:bodyPr/>
          <a:lstStyle/>
          <a:p>
            <a:r>
              <a:rPr lang="en-US" sz="2800" dirty="0" smtClean="0"/>
              <a:t>It depends…..</a:t>
            </a:r>
          </a:p>
          <a:p>
            <a:pPr lvl="1"/>
            <a:r>
              <a:rPr lang="en-US" sz="2800" dirty="0" smtClean="0"/>
              <a:t>Are there still Pell Funds available from the award year?</a:t>
            </a:r>
          </a:p>
          <a:p>
            <a:pPr lvl="1"/>
            <a:r>
              <a:rPr lang="en-US" sz="2800" dirty="0" smtClean="0"/>
              <a:t>Is it a crossover </a:t>
            </a:r>
            <a:r>
              <a:rPr lang="en-US" sz="2800" b="1" dirty="0" smtClean="0"/>
              <a:t>payment period</a:t>
            </a:r>
            <a:r>
              <a:rPr lang="en-US" sz="2800" dirty="0" smtClean="0"/>
              <a:t>?</a:t>
            </a:r>
          </a:p>
          <a:p>
            <a:pPr lvl="1"/>
            <a:r>
              <a:rPr lang="en-US" sz="2800" dirty="0" smtClean="0"/>
              <a:t>Is the student Pell eligible in the new award year/do you have a valid ISIR?</a:t>
            </a:r>
          </a:p>
          <a:p>
            <a:pPr lvl="1"/>
            <a:r>
              <a:rPr lang="en-US" sz="2800" dirty="0" smtClean="0"/>
              <a:t>Did the student accelerate? (use remaining clock hours for second AY)</a:t>
            </a:r>
          </a:p>
          <a:p>
            <a:pPr lvl="1">
              <a:buFontTx/>
              <a:buNone/>
            </a:pPr>
            <a:r>
              <a:rPr lang="en-US" sz="2800" dirty="0" smtClean="0">
                <a:solidFill>
                  <a:srgbClr val="FF0000"/>
                </a:solidFill>
              </a:rPr>
              <a:t>Please Note: 2 </a:t>
            </a:r>
            <a:r>
              <a:rPr lang="en-US" sz="2800" dirty="0" err="1" smtClean="0">
                <a:solidFill>
                  <a:srgbClr val="FF0000"/>
                </a:solidFill>
              </a:rPr>
              <a:t>Pells</a:t>
            </a:r>
            <a:r>
              <a:rPr lang="en-US" sz="2800" dirty="0" smtClean="0">
                <a:solidFill>
                  <a:srgbClr val="FF0000"/>
                </a:solidFill>
              </a:rPr>
              <a:t> in an Award Year no longer effective as of 2011-2012 award year</a:t>
            </a:r>
          </a:p>
        </p:txBody>
      </p:sp>
      <p:sp>
        <p:nvSpPr>
          <p:cNvPr id="4" name="Slide Number Placeholder 3"/>
          <p:cNvSpPr>
            <a:spLocks noGrp="1"/>
          </p:cNvSpPr>
          <p:nvPr>
            <p:ph type="sldNum" sz="quarter" idx="12"/>
          </p:nvPr>
        </p:nvSpPr>
        <p:spPr/>
        <p:txBody>
          <a:bodyPr/>
          <a:lstStyle/>
          <a:p>
            <a:pPr>
              <a:defRPr/>
            </a:pPr>
            <a:fld id="{81001BC1-3E41-4517-8E7B-E972CB32CBAC}" type="slidenum">
              <a:rPr lang="en-US" smtClean="0"/>
              <a:pPr>
                <a:defRPr/>
              </a:pPr>
              <a:t>48</a:t>
            </a:fld>
            <a:endParaRPr lang="en-US" b="0" dirty="0"/>
          </a:p>
        </p:txBody>
      </p:sp>
    </p:spTree>
    <p:extLst>
      <p:ext uri="{BB962C8B-B14F-4D97-AF65-F5344CB8AC3E}">
        <p14:creationId xmlns:p14="http://schemas.microsoft.com/office/powerpoint/2010/main" val="332043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304800" y="609600"/>
            <a:ext cx="8534400" cy="457200"/>
          </a:xfrm>
        </p:spPr>
        <p:txBody>
          <a:bodyPr lIns="90487" tIns="44450" rIns="90487" bIns="44450"/>
          <a:lstStyle/>
          <a:p>
            <a:pPr algn="ctr" eaLnBrk="1" hangingPunct="1">
              <a:defRPr/>
            </a:pPr>
            <a:r>
              <a:rPr lang="en-US" dirty="0" smtClean="0">
                <a:ea typeface="+mj-ea"/>
              </a:rPr>
              <a:t>John’s Loan &amp; Payment Periods</a:t>
            </a:r>
          </a:p>
        </p:txBody>
      </p:sp>
      <p:sp>
        <p:nvSpPr>
          <p:cNvPr id="13" name="Slide Number Placeholder 12"/>
          <p:cNvSpPr>
            <a:spLocks noGrp="1"/>
          </p:cNvSpPr>
          <p:nvPr>
            <p:ph type="sldNum" sz="quarter" idx="10"/>
          </p:nvPr>
        </p:nvSpPr>
        <p:spPr/>
        <p:txBody>
          <a:bodyPr/>
          <a:lstStyle/>
          <a:p>
            <a:pPr>
              <a:defRPr/>
            </a:pPr>
            <a:fld id="{02D03ECE-C5B2-4CFE-9C73-FEE43012F033}" type="slidenum">
              <a:rPr lang="en-US" smtClean="0"/>
              <a:pPr>
                <a:defRPr/>
              </a:pPr>
              <a:t>49</a:t>
            </a:fld>
            <a:endParaRPr lang="en-US" b="0" dirty="0"/>
          </a:p>
        </p:txBody>
      </p:sp>
      <p:grpSp>
        <p:nvGrpSpPr>
          <p:cNvPr id="103427" name="Group 13"/>
          <p:cNvGrpSpPr>
            <a:grpSpLocks/>
          </p:cNvGrpSpPr>
          <p:nvPr/>
        </p:nvGrpSpPr>
        <p:grpSpPr bwMode="auto">
          <a:xfrm>
            <a:off x="914400" y="2819400"/>
            <a:ext cx="7466013" cy="914400"/>
            <a:chOff x="576" y="1776"/>
            <a:chExt cx="4703" cy="576"/>
          </a:xfrm>
        </p:grpSpPr>
        <p:sp>
          <p:nvSpPr>
            <p:cNvPr id="103436" name="Text Box 6"/>
            <p:cNvSpPr txBox="1">
              <a:spLocks noChangeArrowheads="1"/>
            </p:cNvSpPr>
            <p:nvPr/>
          </p:nvSpPr>
          <p:spPr bwMode="auto">
            <a:xfrm>
              <a:off x="576" y="1776"/>
              <a:ext cx="2303" cy="576"/>
            </a:xfrm>
            <a:prstGeom prst="rect">
              <a:avLst/>
            </a:prstGeom>
            <a:solidFill>
              <a:srgbClr val="FFFF00"/>
            </a:solidFill>
            <a:ln w="12700">
              <a:solidFill>
                <a:srgbClr val="FFCC00"/>
              </a:solidFill>
              <a:miter lim="800000"/>
              <a:headEnd/>
              <a:tailEnd/>
            </a:ln>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50000"/>
                </a:spcBef>
              </a:pPr>
              <a:r>
                <a:rPr lang="en-US" sz="4000">
                  <a:solidFill>
                    <a:schemeClr val="accent2"/>
                  </a:solidFill>
                </a:rPr>
                <a:t>450 hrs/13 wks</a:t>
              </a:r>
            </a:p>
          </p:txBody>
        </p:sp>
        <p:sp>
          <p:nvSpPr>
            <p:cNvPr id="103437" name="Text Box 11"/>
            <p:cNvSpPr txBox="1">
              <a:spLocks noChangeArrowheads="1"/>
            </p:cNvSpPr>
            <p:nvPr/>
          </p:nvSpPr>
          <p:spPr bwMode="auto">
            <a:xfrm>
              <a:off x="2976" y="1776"/>
              <a:ext cx="2303" cy="576"/>
            </a:xfrm>
            <a:prstGeom prst="rect">
              <a:avLst/>
            </a:prstGeom>
            <a:solidFill>
              <a:srgbClr val="FFCC00"/>
            </a:solidFill>
            <a:ln w="12700">
              <a:solidFill>
                <a:srgbClr val="FFCC00"/>
              </a:solidFill>
              <a:miter lim="800000"/>
              <a:headEnd/>
              <a:tailEnd/>
            </a:ln>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50000"/>
                </a:spcBef>
              </a:pPr>
              <a:r>
                <a:rPr lang="en-US" sz="4000">
                  <a:solidFill>
                    <a:schemeClr val="accent2"/>
                  </a:solidFill>
                </a:rPr>
                <a:t>450 hrs/13 wks</a:t>
              </a:r>
            </a:p>
          </p:txBody>
        </p:sp>
      </p:grpSp>
      <p:grpSp>
        <p:nvGrpSpPr>
          <p:cNvPr id="103428" name="Group 14"/>
          <p:cNvGrpSpPr>
            <a:grpSpLocks/>
          </p:cNvGrpSpPr>
          <p:nvPr/>
        </p:nvGrpSpPr>
        <p:grpSpPr bwMode="auto">
          <a:xfrm>
            <a:off x="914400" y="4343400"/>
            <a:ext cx="4495800" cy="914400"/>
            <a:chOff x="576" y="2736"/>
            <a:chExt cx="2832" cy="576"/>
          </a:xfrm>
        </p:grpSpPr>
        <p:sp>
          <p:nvSpPr>
            <p:cNvPr id="103434" name="Text Box 10"/>
            <p:cNvSpPr txBox="1">
              <a:spLocks noChangeArrowheads="1"/>
            </p:cNvSpPr>
            <p:nvPr/>
          </p:nvSpPr>
          <p:spPr bwMode="auto">
            <a:xfrm>
              <a:off x="576" y="2736"/>
              <a:ext cx="1392" cy="576"/>
            </a:xfrm>
            <a:prstGeom prst="rect">
              <a:avLst/>
            </a:prstGeom>
            <a:solidFill>
              <a:srgbClr val="FFFF00"/>
            </a:solidFill>
            <a:ln w="12700">
              <a:solidFill>
                <a:srgbClr val="FFCC00"/>
              </a:solidFill>
              <a:miter lim="800000"/>
              <a:headEnd/>
              <a:tailEnd/>
            </a:ln>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sz="2800">
                  <a:solidFill>
                    <a:schemeClr val="accent2"/>
                  </a:solidFill>
                </a:rPr>
                <a:t>250 hrs/7 wks</a:t>
              </a:r>
            </a:p>
          </p:txBody>
        </p:sp>
        <p:sp>
          <p:nvSpPr>
            <p:cNvPr id="103435" name="Text Box 12"/>
            <p:cNvSpPr txBox="1">
              <a:spLocks noChangeArrowheads="1"/>
            </p:cNvSpPr>
            <p:nvPr/>
          </p:nvSpPr>
          <p:spPr bwMode="auto">
            <a:xfrm>
              <a:off x="2016" y="2736"/>
              <a:ext cx="1392" cy="576"/>
            </a:xfrm>
            <a:prstGeom prst="rect">
              <a:avLst/>
            </a:prstGeom>
            <a:solidFill>
              <a:srgbClr val="FFCC00"/>
            </a:solidFill>
            <a:ln w="12700">
              <a:solidFill>
                <a:srgbClr val="FFCC00"/>
              </a:solidFill>
              <a:miter lim="800000"/>
              <a:headEnd/>
              <a:tailEnd/>
            </a:ln>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sz="2800">
                  <a:solidFill>
                    <a:schemeClr val="accent2"/>
                  </a:solidFill>
                </a:rPr>
                <a:t>250 hrs/7 wks</a:t>
              </a:r>
            </a:p>
          </p:txBody>
        </p:sp>
      </p:grpSp>
      <p:sp>
        <p:nvSpPr>
          <p:cNvPr id="10" name="Left-Right Arrow Callout 9"/>
          <p:cNvSpPr/>
          <p:nvPr/>
        </p:nvSpPr>
        <p:spPr>
          <a:xfrm>
            <a:off x="914400" y="1752600"/>
            <a:ext cx="7467600" cy="728663"/>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rgbClr val="003399"/>
                </a:solidFill>
              </a:rPr>
              <a:t>Loan Period 1</a:t>
            </a:r>
          </a:p>
        </p:txBody>
      </p:sp>
      <p:sp>
        <p:nvSpPr>
          <p:cNvPr id="11" name="Left-Right Arrow Callout 10"/>
          <p:cNvSpPr/>
          <p:nvPr/>
        </p:nvSpPr>
        <p:spPr>
          <a:xfrm>
            <a:off x="990600" y="5562600"/>
            <a:ext cx="4419600" cy="728663"/>
          </a:xfrm>
          <a:prstGeom prst="leftRigh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rgbClr val="003399"/>
                </a:solidFill>
              </a:rPr>
              <a:t>Loan Period 2</a:t>
            </a:r>
          </a:p>
          <a:p>
            <a:pPr algn="ctr">
              <a:defRPr/>
            </a:pPr>
            <a:r>
              <a:rPr lang="en-US" sz="1800" dirty="0">
                <a:solidFill>
                  <a:srgbClr val="003399"/>
                </a:solidFill>
              </a:rPr>
              <a:t>Proration Required</a:t>
            </a:r>
          </a:p>
        </p:txBody>
      </p:sp>
      <p:sp>
        <p:nvSpPr>
          <p:cNvPr id="103431" name="TextBox 11"/>
          <p:cNvSpPr txBox="1">
            <a:spLocks noChangeArrowheads="1"/>
          </p:cNvSpPr>
          <p:nvPr/>
        </p:nvSpPr>
        <p:spPr bwMode="auto">
          <a:xfrm>
            <a:off x="5562600" y="4114800"/>
            <a:ext cx="3581400" cy="19383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dirty="0">
                <a:solidFill>
                  <a:srgbClr val="FF0000"/>
                </a:solidFill>
              </a:rPr>
              <a:t>But if John had only 400 </a:t>
            </a:r>
            <a:r>
              <a:rPr lang="en-US" dirty="0" err="1" smtClean="0">
                <a:solidFill>
                  <a:srgbClr val="FF0000"/>
                </a:solidFill>
              </a:rPr>
              <a:t>ClkHr</a:t>
            </a:r>
            <a:r>
              <a:rPr lang="en-US" dirty="0" smtClean="0">
                <a:solidFill>
                  <a:srgbClr val="FF0000"/>
                </a:solidFill>
              </a:rPr>
              <a:t> </a:t>
            </a:r>
            <a:r>
              <a:rPr lang="en-US" dirty="0">
                <a:solidFill>
                  <a:srgbClr val="FF0000"/>
                </a:solidFill>
              </a:rPr>
              <a:t>left when entered 2</a:t>
            </a:r>
            <a:r>
              <a:rPr lang="en-US" baseline="30000" dirty="0">
                <a:solidFill>
                  <a:srgbClr val="FF0000"/>
                </a:solidFill>
              </a:rPr>
              <a:t>nd</a:t>
            </a:r>
            <a:r>
              <a:rPr lang="en-US" dirty="0">
                <a:solidFill>
                  <a:srgbClr val="FF0000"/>
                </a:solidFill>
              </a:rPr>
              <a:t> loan period, the loan period </a:t>
            </a:r>
          </a:p>
          <a:p>
            <a:pPr eaLnBrk="1" hangingPunct="1"/>
            <a:r>
              <a:rPr lang="en-US" dirty="0">
                <a:solidFill>
                  <a:srgbClr val="FF0000"/>
                </a:solidFill>
              </a:rPr>
              <a:t>would be 400 &amp; the remaining # weeks</a:t>
            </a:r>
          </a:p>
        </p:txBody>
      </p:sp>
      <p:sp>
        <p:nvSpPr>
          <p:cNvPr id="103432" name="TextBox 12"/>
          <p:cNvSpPr txBox="1">
            <a:spLocks noChangeArrowheads="1"/>
          </p:cNvSpPr>
          <p:nvPr/>
        </p:nvSpPr>
        <p:spPr bwMode="auto">
          <a:xfrm>
            <a:off x="0" y="1295400"/>
            <a:ext cx="90328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900"/>
              <a:t> John’s program has 1400 hours and 40 weeks with an AY of 900 clock hours and 26 weeks</a:t>
            </a:r>
          </a:p>
        </p:txBody>
      </p:sp>
    </p:spTree>
    <p:extLst>
      <p:ext uri="{BB962C8B-B14F-4D97-AF65-F5344CB8AC3E}">
        <p14:creationId xmlns:p14="http://schemas.microsoft.com/office/powerpoint/2010/main" val="149351518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prstGeom prst="rect">
            <a:avLst/>
          </a:prstGeom>
        </p:spPr>
        <p:txBody>
          <a:bodyPr>
            <a:normAutofit fontScale="90000"/>
          </a:bodyPr>
          <a:lstStyle/>
          <a:p>
            <a:pPr algn="ctr" eaLnBrk="1" hangingPunct="1">
              <a:defRPr/>
            </a:pPr>
            <a:r>
              <a:rPr lang="en-US" sz="4000" dirty="0" smtClean="0">
                <a:cs typeface="Times New Roman" pitchFamily="18" charset="0"/>
              </a:rPr>
              <a:t>Program Integrity Regulations</a:t>
            </a:r>
            <a:br>
              <a:rPr lang="en-US" sz="4000" dirty="0" smtClean="0">
                <a:cs typeface="Times New Roman" pitchFamily="18" charset="0"/>
              </a:rPr>
            </a:br>
            <a:r>
              <a:rPr lang="en-US" sz="4000" dirty="0" smtClean="0">
                <a:cs typeface="Times New Roman" pitchFamily="18" charset="0"/>
              </a:rPr>
              <a:t>“</a:t>
            </a:r>
            <a:r>
              <a:rPr lang="en-US" sz="3600" dirty="0" smtClean="0">
                <a:cs typeface="Times New Roman" pitchFamily="18" charset="0"/>
              </a:rPr>
              <a:t>Clock Hour Programs”</a:t>
            </a:r>
            <a:endParaRPr lang="en-US" sz="3600" dirty="0" smtClean="0">
              <a:solidFill>
                <a:srgbClr val="CC3300"/>
              </a:solidFill>
            </a:endParaRPr>
          </a:p>
        </p:txBody>
      </p:sp>
      <p:sp>
        <p:nvSpPr>
          <p:cNvPr id="28675" name="Rectangle 3"/>
          <p:cNvSpPr>
            <a:spLocks noGrp="1" noChangeArrowheads="1"/>
          </p:cNvSpPr>
          <p:nvPr>
            <p:ph idx="1"/>
          </p:nvPr>
        </p:nvSpPr>
        <p:spPr>
          <a:xfrm>
            <a:off x="533400" y="1981200"/>
            <a:ext cx="8229600" cy="3733800"/>
          </a:xfrm>
          <a:prstGeom prst="rect">
            <a:avLst/>
          </a:prstGeom>
        </p:spPr>
        <p:txBody>
          <a:bodyPr/>
          <a:lstStyle/>
          <a:p>
            <a:r>
              <a:rPr lang="en-US" sz="2800" dirty="0" smtClean="0">
                <a:cs typeface="Times New Roman" pitchFamily="18" charset="0"/>
              </a:rPr>
              <a:t>Programs that meet ED’s definition of a clock hour program must use clock hours in </a:t>
            </a:r>
            <a:r>
              <a:rPr lang="en-US" sz="2800" i="1" dirty="0" smtClean="0">
                <a:cs typeface="Times New Roman" pitchFamily="18" charset="0"/>
              </a:rPr>
              <a:t>ALL</a:t>
            </a:r>
            <a:r>
              <a:rPr lang="en-US" sz="2800" dirty="0" smtClean="0">
                <a:cs typeface="Times New Roman" pitchFamily="18" charset="0"/>
              </a:rPr>
              <a:t> facets of administering TIV funds</a:t>
            </a:r>
          </a:p>
          <a:p>
            <a:pPr lvl="1"/>
            <a:r>
              <a:rPr lang="en-US" sz="2800" dirty="0" smtClean="0">
                <a:cs typeface="Times New Roman" pitchFamily="18" charset="0"/>
              </a:rPr>
              <a:t>Awarding, disbursing, SAP, R2T4, etc.</a:t>
            </a:r>
          </a:p>
          <a:p>
            <a:r>
              <a:rPr lang="en-US" sz="2800" dirty="0" smtClean="0">
                <a:cs typeface="Times New Roman" pitchFamily="18" charset="0"/>
              </a:rPr>
              <a:t>Applies to undergraduate programs</a:t>
            </a:r>
          </a:p>
          <a:p>
            <a:r>
              <a:rPr lang="en-US" sz="2800" dirty="0" smtClean="0">
                <a:cs typeface="Times New Roman" pitchFamily="18" charset="0"/>
              </a:rPr>
              <a:t>Applies to degree and non-degree programs</a:t>
            </a:r>
          </a:p>
          <a:p>
            <a:r>
              <a:rPr lang="en-US" sz="2800" dirty="0" smtClean="0">
                <a:cs typeface="Times New Roman" pitchFamily="18" charset="0"/>
              </a:rPr>
              <a:t>34 CFR 668.8(k)(2)</a:t>
            </a:r>
          </a:p>
        </p:txBody>
      </p:sp>
      <p:sp>
        <p:nvSpPr>
          <p:cNvPr id="8196" name="Slide Number Placeholder 4"/>
          <p:cNvSpPr>
            <a:spLocks noGrp="1"/>
          </p:cNvSpPr>
          <p:nvPr>
            <p:ph type="sldNum" sz="quarter" idx="12"/>
          </p:nvPr>
        </p:nvSpPr>
        <p:spPr/>
        <p:txBody>
          <a:bodyPr/>
          <a:lstStyle/>
          <a:p>
            <a:pPr>
              <a:defRPr/>
            </a:pPr>
            <a:fld id="{6B4587AF-6830-4D72-BDF9-4A79DAF32149}" type="slidenum">
              <a:rPr lang="en-US" smtClean="0">
                <a:solidFill>
                  <a:schemeClr val="tx1"/>
                </a:solidFill>
              </a:rPr>
              <a:pPr>
                <a:defRPr/>
              </a:pPr>
              <a:t>5</a:t>
            </a:fld>
            <a:endParaRPr lang="en-US" dirty="0" smtClean="0">
              <a:solidFill>
                <a:schemeClr val="tx1"/>
              </a:solidFill>
            </a:endParaRPr>
          </a:p>
        </p:txBody>
      </p:sp>
    </p:spTree>
    <p:extLst>
      <p:ext uri="{BB962C8B-B14F-4D97-AF65-F5344CB8AC3E}">
        <p14:creationId xmlns:p14="http://schemas.microsoft.com/office/powerpoint/2010/main" val="392291891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342900" y="381000"/>
            <a:ext cx="8458200" cy="533400"/>
          </a:xfrm>
        </p:spPr>
        <p:txBody>
          <a:bodyPr/>
          <a:lstStyle/>
          <a:p>
            <a:pPr algn="ctr" eaLnBrk="1" hangingPunct="1">
              <a:defRPr/>
            </a:pPr>
            <a:r>
              <a:rPr lang="en-US" sz="4000" dirty="0" smtClean="0">
                <a:ea typeface="+mj-ea"/>
              </a:rPr>
              <a:t>Payment Period Disbursements</a:t>
            </a:r>
          </a:p>
        </p:txBody>
      </p:sp>
      <p:sp>
        <p:nvSpPr>
          <p:cNvPr id="51204" name="Rectangle 3"/>
          <p:cNvSpPr>
            <a:spLocks noGrp="1" noChangeArrowheads="1"/>
          </p:cNvSpPr>
          <p:nvPr>
            <p:ph idx="1"/>
          </p:nvPr>
        </p:nvSpPr>
        <p:spPr>
          <a:xfrm>
            <a:off x="228600" y="1371600"/>
            <a:ext cx="8534400" cy="4267200"/>
          </a:xfrm>
        </p:spPr>
        <p:txBody>
          <a:bodyPr/>
          <a:lstStyle/>
          <a:p>
            <a:pPr>
              <a:defRPr/>
            </a:pPr>
            <a:r>
              <a:rPr lang="en-US" sz="2800" dirty="0" smtClean="0"/>
              <a:t>Disbursements must be made by the defined payment period</a:t>
            </a:r>
          </a:p>
          <a:p>
            <a:pPr lvl="1">
              <a:defRPr/>
            </a:pPr>
            <a:r>
              <a:rPr lang="en-US" sz="2800" dirty="0" smtClean="0"/>
              <a:t>Cannot choose to have more payment periods than the regulation allows</a:t>
            </a:r>
          </a:p>
          <a:p>
            <a:pPr>
              <a:defRPr/>
            </a:pPr>
            <a:r>
              <a:rPr lang="en-US" sz="2800" dirty="0" smtClean="0"/>
              <a:t>May release a disbursement for a payment period in multiple installments</a:t>
            </a:r>
          </a:p>
          <a:p>
            <a:pPr lvl="1">
              <a:defRPr/>
            </a:pPr>
            <a:r>
              <a:rPr lang="en-US" sz="2800" dirty="0" smtClean="0"/>
              <a:t>To best meet the needs of the student</a:t>
            </a:r>
          </a:p>
          <a:p>
            <a:pPr>
              <a:defRPr/>
            </a:pPr>
            <a:r>
              <a:rPr lang="en-US" sz="2800" dirty="0" smtClean="0"/>
              <a:t>Cannot delay disbursement until the 60% point in the payment period to avoid R2T4</a:t>
            </a:r>
          </a:p>
          <a:p>
            <a:pPr lvl="1" eaLnBrk="1" hangingPunct="1">
              <a:defRPr/>
            </a:pPr>
            <a:endParaRPr lang="en-US" sz="2800" dirty="0" smtClean="0"/>
          </a:p>
        </p:txBody>
      </p:sp>
      <p:sp>
        <p:nvSpPr>
          <p:cNvPr id="4" name="Slide Number Placeholder 3"/>
          <p:cNvSpPr>
            <a:spLocks noGrp="1"/>
          </p:cNvSpPr>
          <p:nvPr>
            <p:ph type="sldNum" sz="quarter" idx="12"/>
          </p:nvPr>
        </p:nvSpPr>
        <p:spPr/>
        <p:txBody>
          <a:bodyPr/>
          <a:lstStyle/>
          <a:p>
            <a:pPr>
              <a:defRPr/>
            </a:pPr>
            <a:fld id="{CEDCAB3E-FDBD-4EF3-8E77-1830CB66AB13}" type="slidenum">
              <a:rPr lang="en-US"/>
              <a:pPr>
                <a:defRPr/>
              </a:pPr>
              <a:t>50</a:t>
            </a:fld>
            <a:endParaRPr lang="en-US" b="0" dirty="0"/>
          </a:p>
        </p:txBody>
      </p:sp>
    </p:spTree>
    <p:extLst>
      <p:ext uri="{BB962C8B-B14F-4D97-AF65-F5344CB8AC3E}">
        <p14:creationId xmlns:p14="http://schemas.microsoft.com/office/powerpoint/2010/main" val="611527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Hour and SAP</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6125" y="1961071"/>
            <a:ext cx="4304149" cy="365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694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0" y="457200"/>
            <a:ext cx="9144000" cy="1066800"/>
          </a:xfrm>
        </p:spPr>
        <p:txBody>
          <a:bodyPr/>
          <a:lstStyle/>
          <a:p>
            <a:pPr algn="ctr" eaLnBrk="1" hangingPunct="1">
              <a:defRPr/>
            </a:pPr>
            <a:r>
              <a:rPr lang="en-US" sz="4000" dirty="0" smtClean="0"/>
              <a:t>When is SAP Evaluated? </a:t>
            </a:r>
          </a:p>
        </p:txBody>
      </p:sp>
      <p:sp>
        <p:nvSpPr>
          <p:cNvPr id="112643" name="Content Placeholder 3"/>
          <p:cNvSpPr>
            <a:spLocks noGrp="1"/>
          </p:cNvSpPr>
          <p:nvPr>
            <p:ph idx="1"/>
          </p:nvPr>
        </p:nvSpPr>
        <p:spPr>
          <a:xfrm>
            <a:off x="0" y="1828800"/>
            <a:ext cx="9144000" cy="4495800"/>
          </a:xfrm>
        </p:spPr>
        <p:txBody>
          <a:bodyPr/>
          <a:lstStyle/>
          <a:p>
            <a:r>
              <a:rPr lang="en-US" smtClean="0"/>
              <a:t>For clock hour programs, the SAP evaluation must be done at the end of a payment period</a:t>
            </a:r>
          </a:p>
          <a:p>
            <a:pPr lvl="1"/>
            <a:r>
              <a:rPr lang="en-US" i="1" smtClean="0"/>
              <a:t>See June 6, 2011 Electronic Announcement -</a:t>
            </a:r>
          </a:p>
          <a:p>
            <a:pPr>
              <a:buFont typeface="Times" pitchFamily="18" charset="0"/>
              <a:buNone/>
            </a:pPr>
            <a:endParaRPr lang="en-US" sz="1200" i="1" smtClean="0"/>
          </a:p>
          <a:p>
            <a:r>
              <a:rPr lang="en-US" smtClean="0"/>
              <a:t>The evaluation can be at the end of every payment period or once a year (depending on program length), but it must be assessed at the end of the payment period</a:t>
            </a:r>
          </a:p>
        </p:txBody>
      </p:sp>
      <p:sp>
        <p:nvSpPr>
          <p:cNvPr id="4" name="Slide Number Placeholder 3"/>
          <p:cNvSpPr>
            <a:spLocks noGrp="1"/>
          </p:cNvSpPr>
          <p:nvPr>
            <p:ph type="sldNum" sz="quarter" idx="12"/>
          </p:nvPr>
        </p:nvSpPr>
        <p:spPr/>
        <p:txBody>
          <a:bodyPr/>
          <a:lstStyle/>
          <a:p>
            <a:pPr>
              <a:defRPr/>
            </a:pPr>
            <a:fld id="{DDA98A80-45E0-4654-85DE-45A338B80784}" type="slidenum">
              <a:rPr lang="en-US" smtClean="0"/>
              <a:pPr>
                <a:defRPr/>
              </a:pPr>
              <a:t>52</a:t>
            </a:fld>
            <a:endParaRPr lang="en-US" b="0" dirty="0"/>
          </a:p>
        </p:txBody>
      </p:sp>
    </p:spTree>
    <p:extLst>
      <p:ext uri="{BB962C8B-B14F-4D97-AF65-F5344CB8AC3E}">
        <p14:creationId xmlns:p14="http://schemas.microsoft.com/office/powerpoint/2010/main" val="5595829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0" y="457200"/>
            <a:ext cx="9144000" cy="1066800"/>
          </a:xfrm>
        </p:spPr>
        <p:txBody>
          <a:bodyPr/>
          <a:lstStyle/>
          <a:p>
            <a:pPr algn="ctr" eaLnBrk="1" hangingPunct="1">
              <a:defRPr/>
            </a:pPr>
            <a:r>
              <a:rPr lang="en-US" sz="4000" dirty="0" smtClean="0"/>
              <a:t>When is SAP Evaluated? </a:t>
            </a:r>
          </a:p>
        </p:txBody>
      </p:sp>
      <p:sp>
        <p:nvSpPr>
          <p:cNvPr id="112643" name="Content Placeholder 3"/>
          <p:cNvSpPr>
            <a:spLocks noGrp="1"/>
          </p:cNvSpPr>
          <p:nvPr>
            <p:ph idx="1"/>
          </p:nvPr>
        </p:nvSpPr>
        <p:spPr>
          <a:xfrm>
            <a:off x="0" y="1371600"/>
            <a:ext cx="9144000" cy="4953000"/>
          </a:xfrm>
        </p:spPr>
        <p:txBody>
          <a:bodyPr/>
          <a:lstStyle/>
          <a:p>
            <a:pPr>
              <a:buFont typeface="Times" pitchFamily="18" charset="0"/>
              <a:buNone/>
            </a:pPr>
            <a:r>
              <a:rPr lang="en-US" dirty="0"/>
              <a:t>An institution may review a student’s academic progress in </a:t>
            </a:r>
            <a:r>
              <a:rPr lang="en-US" dirty="0" smtClean="0"/>
              <a:t>a program </a:t>
            </a:r>
            <a:r>
              <a:rPr lang="en-US" dirty="0"/>
              <a:t>at the end of each payment period to determine if a student is eligible by selecting one of the following options for </a:t>
            </a:r>
            <a:r>
              <a:rPr lang="en-US" b="1" dirty="0"/>
              <a:t>all students in a program</a:t>
            </a:r>
            <a:r>
              <a:rPr lang="en-US" dirty="0"/>
              <a:t>:</a:t>
            </a:r>
          </a:p>
          <a:p>
            <a:r>
              <a:rPr lang="en-US" dirty="0"/>
              <a:t>At the point when the student’s scheduled clock hours for the payment period have elapsed, regardless of whether the student attended them; or </a:t>
            </a:r>
          </a:p>
          <a:p>
            <a:r>
              <a:rPr lang="en-US" dirty="0"/>
              <a:t>At the point when the student has attended the scheduled clock hours; or </a:t>
            </a:r>
          </a:p>
          <a:p>
            <a:r>
              <a:rPr lang="en-US" dirty="0"/>
              <a:t>At the point when the student successfully completes the scheduled clock hours for that payment period. </a:t>
            </a:r>
          </a:p>
          <a:p>
            <a:endParaRPr lang="en-US" dirty="0" smtClean="0"/>
          </a:p>
        </p:txBody>
      </p:sp>
      <p:sp>
        <p:nvSpPr>
          <p:cNvPr id="4" name="Slide Number Placeholder 3"/>
          <p:cNvSpPr>
            <a:spLocks noGrp="1"/>
          </p:cNvSpPr>
          <p:nvPr>
            <p:ph type="sldNum" sz="quarter" idx="12"/>
          </p:nvPr>
        </p:nvSpPr>
        <p:spPr/>
        <p:txBody>
          <a:bodyPr/>
          <a:lstStyle/>
          <a:p>
            <a:pPr>
              <a:defRPr/>
            </a:pPr>
            <a:fld id="{DDA98A80-45E0-4654-85DE-45A338B80784}" type="slidenum">
              <a:rPr lang="en-US" smtClean="0"/>
              <a:pPr>
                <a:defRPr/>
              </a:pPr>
              <a:t>53</a:t>
            </a:fld>
            <a:endParaRPr lang="en-US" b="0" dirty="0"/>
          </a:p>
        </p:txBody>
      </p:sp>
    </p:spTree>
    <p:extLst>
      <p:ext uri="{BB962C8B-B14F-4D97-AF65-F5344CB8AC3E}">
        <p14:creationId xmlns:p14="http://schemas.microsoft.com/office/powerpoint/2010/main" val="22562053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ea typeface="MS PGothic" pitchFamily="34" charset="-128"/>
              </a:rPr>
              <a:t>Additional Information</a:t>
            </a:r>
            <a:endParaRPr lang="en-US" sz="4000" dirty="0">
              <a:ea typeface="MS PGothic" pitchFamily="34" charset="-128"/>
            </a:endParaRPr>
          </a:p>
        </p:txBody>
      </p:sp>
      <p:sp>
        <p:nvSpPr>
          <p:cNvPr id="123907" name="Content Placeholder 2"/>
          <p:cNvSpPr>
            <a:spLocks noGrp="1"/>
          </p:cNvSpPr>
          <p:nvPr>
            <p:ph idx="1"/>
          </p:nvPr>
        </p:nvSpPr>
        <p:spPr>
          <a:xfrm>
            <a:off x="533400" y="1219200"/>
            <a:ext cx="8229600" cy="4525963"/>
          </a:xfrm>
        </p:spPr>
        <p:txBody>
          <a:bodyPr/>
          <a:lstStyle/>
          <a:p>
            <a:r>
              <a:rPr lang="en-US" sz="2800" dirty="0" smtClean="0"/>
              <a:t>FSA Handbook </a:t>
            </a:r>
          </a:p>
          <a:p>
            <a:pPr lvl="1"/>
            <a:r>
              <a:rPr lang="en-US" sz="2800" dirty="0" smtClean="0"/>
              <a:t>Volume 3, Chapter 1(Academic Years and payment periods), Chapter 3 (Pell Formulas and case studies) and Chapter 6 (DL)</a:t>
            </a:r>
          </a:p>
          <a:p>
            <a:pPr lvl="1"/>
            <a:r>
              <a:rPr lang="en-US" sz="2800" dirty="0" smtClean="0"/>
              <a:t>Volume 5, Chapter 2 (R2T4) </a:t>
            </a:r>
          </a:p>
          <a:p>
            <a:r>
              <a:rPr lang="en-US" sz="2800" dirty="0" smtClean="0"/>
              <a:t>10/29/10 – Final Federal Register – Program Integrity Issues</a:t>
            </a:r>
          </a:p>
          <a:p>
            <a:r>
              <a:rPr lang="en-US" sz="2800" dirty="0" smtClean="0"/>
              <a:t>www.eligcert.ed.gov – EAPP</a:t>
            </a:r>
          </a:p>
          <a:p>
            <a:r>
              <a:rPr lang="en-US" sz="2800" dirty="0" smtClean="0"/>
              <a:t>Clock Hour School mentors – NCASFAA; SASFAA, etc.</a:t>
            </a:r>
          </a:p>
        </p:txBody>
      </p:sp>
      <p:sp>
        <p:nvSpPr>
          <p:cNvPr id="4" name="Slide Number Placeholder 3"/>
          <p:cNvSpPr>
            <a:spLocks noGrp="1"/>
          </p:cNvSpPr>
          <p:nvPr>
            <p:ph type="sldNum" sz="quarter" idx="12"/>
          </p:nvPr>
        </p:nvSpPr>
        <p:spPr/>
        <p:txBody>
          <a:bodyPr/>
          <a:lstStyle/>
          <a:p>
            <a:pPr>
              <a:defRPr/>
            </a:pPr>
            <a:fld id="{46EC68AF-BC72-4D70-9017-6CDBBAEF8186}" type="slidenum">
              <a:rPr lang="en-US" smtClean="0"/>
              <a:pPr>
                <a:defRPr/>
              </a:pPr>
              <a:t>54</a:t>
            </a:fld>
            <a:endParaRPr lang="en-US" b="0" dirty="0"/>
          </a:p>
        </p:txBody>
      </p:sp>
    </p:spTree>
    <p:extLst>
      <p:ext uri="{BB962C8B-B14F-4D97-AF65-F5344CB8AC3E}">
        <p14:creationId xmlns:p14="http://schemas.microsoft.com/office/powerpoint/2010/main" val="358014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Evaluation and Feedback</a:t>
            </a: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28600" y="1295400"/>
            <a:ext cx="8785270" cy="4754563"/>
          </a:xfrm>
        </p:spPr>
        <p:txBody>
          <a:bodyPr/>
          <a:lstStyle/>
          <a:p>
            <a:pPr marL="0" indent="0" algn="ctr">
              <a:buNone/>
            </a:pPr>
            <a:r>
              <a:rPr lang="en-US" sz="2800" dirty="0">
                <a:solidFill>
                  <a:schemeClr val="tx1"/>
                </a:solidFill>
                <a:latin typeface="Arial" pitchFamily="34" charset="0"/>
                <a:cs typeface="Arial" pitchFamily="34" charset="0"/>
              </a:rPr>
              <a:t>To ensure quality </a:t>
            </a:r>
            <a:r>
              <a:rPr lang="en-US" sz="2800" dirty="0" smtClean="0">
                <a:solidFill>
                  <a:schemeClr val="tx1"/>
                </a:solidFill>
                <a:latin typeface="Arial" pitchFamily="34" charset="0"/>
                <a:cs typeface="Arial" pitchFamily="34" charset="0"/>
              </a:rPr>
              <a:t>training, please complete </a:t>
            </a:r>
            <a:r>
              <a:rPr lang="en-US" sz="2800" dirty="0">
                <a:solidFill>
                  <a:schemeClr val="tx1"/>
                </a:solidFill>
                <a:latin typeface="Arial" pitchFamily="34" charset="0"/>
                <a:cs typeface="Arial" pitchFamily="34" charset="0"/>
              </a:rPr>
              <a:t>an online session </a:t>
            </a:r>
            <a:r>
              <a:rPr lang="en-US" sz="2800" dirty="0" smtClean="0">
                <a:solidFill>
                  <a:schemeClr val="tx1"/>
                </a:solidFill>
                <a:latin typeface="Arial" pitchFamily="34" charset="0"/>
                <a:cs typeface="Arial" pitchFamily="34" charset="0"/>
              </a:rPr>
              <a:t>evaluation at:</a:t>
            </a:r>
          </a:p>
          <a:p>
            <a:pPr marL="0" indent="0" algn="ctr">
              <a:buNone/>
            </a:pPr>
            <a:endParaRPr lang="en-US" sz="2800" u="sng" dirty="0">
              <a:solidFill>
                <a:schemeClr val="tx1"/>
              </a:solidFill>
              <a:latin typeface="Arial" pitchFamily="34" charset="0"/>
              <a:cs typeface="Arial" pitchFamily="34" charset="0"/>
            </a:endParaRPr>
          </a:p>
          <a:p>
            <a:pPr marL="0" indent="0" algn="ctr">
              <a:buNone/>
            </a:pPr>
            <a:r>
              <a:rPr lang="en-US" sz="2800" u="sng" dirty="0" smtClean="0">
                <a:latin typeface="Arial" pitchFamily="34" charset="0"/>
                <a:cs typeface="Arial" pitchFamily="34" charset="0"/>
              </a:rPr>
              <a:t>https</a:t>
            </a:r>
            <a:r>
              <a:rPr lang="en-US" sz="2800" u="sng" dirty="0">
                <a:latin typeface="Arial" pitchFamily="34" charset="0"/>
                <a:cs typeface="Arial" pitchFamily="34" charset="0"/>
              </a:rPr>
              <a:t>://</a:t>
            </a:r>
            <a:r>
              <a:rPr lang="en-US" sz="2800" u="sng" dirty="0" smtClean="0">
                <a:latin typeface="Arial" pitchFamily="34" charset="0"/>
                <a:cs typeface="Arial" pitchFamily="34" charset="0"/>
              </a:rPr>
              <a:t>s.zoomerang.com/s/RobertVallas</a:t>
            </a:r>
          </a:p>
          <a:p>
            <a:pPr marL="0" indent="0">
              <a:buNone/>
            </a:pPr>
            <a:endParaRPr lang="en-US" sz="2400" dirty="0" smtClean="0">
              <a:solidFill>
                <a:schemeClr val="tx1"/>
              </a:solidFill>
              <a:latin typeface="Arial" pitchFamily="34" charset="0"/>
              <a:cs typeface="Arial" pitchFamily="34" charset="0"/>
            </a:endParaRPr>
          </a:p>
          <a:p>
            <a:pPr marL="0" indent="0">
              <a:buNone/>
            </a:pPr>
            <a:r>
              <a:rPr lang="en-US" sz="2400" dirty="0" smtClean="0">
                <a:solidFill>
                  <a:schemeClr val="tx1"/>
                </a:solidFill>
                <a:latin typeface="Arial" pitchFamily="34" charset="0"/>
                <a:cs typeface="Arial" pitchFamily="34" charset="0"/>
              </a:rPr>
              <a:t>The </a:t>
            </a:r>
            <a:r>
              <a:rPr lang="en-US" sz="2400" dirty="0">
                <a:solidFill>
                  <a:schemeClr val="tx1"/>
                </a:solidFill>
                <a:latin typeface="Arial" pitchFamily="34" charset="0"/>
                <a:cs typeface="Arial" pitchFamily="34" charset="0"/>
              </a:rPr>
              <a:t>purpose of the feedback is to ensure we are delivering quality training and a superior training program for our customers.  This feedback tool will provide a means to educate and </a:t>
            </a:r>
            <a:r>
              <a:rPr lang="en-US" sz="2400" dirty="0" smtClean="0">
                <a:solidFill>
                  <a:schemeClr val="tx1"/>
                </a:solidFill>
                <a:latin typeface="Arial" pitchFamily="34" charset="0"/>
                <a:cs typeface="Arial" pitchFamily="34" charset="0"/>
              </a:rPr>
              <a:t>inform us of areas </a:t>
            </a:r>
            <a:r>
              <a:rPr lang="en-US" sz="2400" dirty="0">
                <a:solidFill>
                  <a:schemeClr val="tx1"/>
                </a:solidFill>
                <a:latin typeface="Arial" pitchFamily="34" charset="0"/>
                <a:cs typeface="Arial" pitchFamily="34" charset="0"/>
              </a:rPr>
              <a:t>for </a:t>
            </a:r>
            <a:r>
              <a:rPr lang="en-US" sz="2400" dirty="0" smtClean="0">
                <a:solidFill>
                  <a:schemeClr val="tx1"/>
                </a:solidFill>
                <a:latin typeface="Arial" pitchFamily="34" charset="0"/>
                <a:cs typeface="Arial" pitchFamily="34" charset="0"/>
              </a:rPr>
              <a:t>improvement, </a:t>
            </a:r>
            <a:r>
              <a:rPr lang="en-US" sz="2400" dirty="0">
                <a:solidFill>
                  <a:schemeClr val="tx1"/>
                </a:solidFill>
                <a:latin typeface="Arial" pitchFamily="34" charset="0"/>
                <a:cs typeface="Arial" pitchFamily="34" charset="0"/>
              </a:rPr>
              <a:t>and support an effective means for </a:t>
            </a:r>
            <a:r>
              <a:rPr lang="en-US" sz="2400" dirty="0" smtClean="0">
                <a:solidFill>
                  <a:schemeClr val="tx1"/>
                </a:solidFill>
                <a:latin typeface="Arial" pitchFamily="34" charset="0"/>
                <a:cs typeface="Arial" pitchFamily="34" charset="0"/>
              </a:rPr>
              <a:t>listening to </a:t>
            </a:r>
            <a:r>
              <a:rPr lang="en-US" sz="2400" dirty="0">
                <a:solidFill>
                  <a:schemeClr val="tx1"/>
                </a:solidFill>
                <a:latin typeface="Arial" pitchFamily="34" charset="0"/>
                <a:cs typeface="Arial" pitchFamily="34" charset="0"/>
              </a:rPr>
              <a:t>our customer base</a:t>
            </a:r>
            <a:r>
              <a:rPr lang="en-US" sz="2800" dirty="0">
                <a:solidFill>
                  <a:schemeClr val="tx1"/>
                </a:solidFill>
                <a:latin typeface="Arial" pitchFamily="34" charset="0"/>
                <a:cs typeface="Arial" pitchFamily="34" charset="0"/>
              </a:rPr>
              <a:t>.</a:t>
            </a:r>
          </a:p>
          <a:p>
            <a:pPr marL="0" indent="0">
              <a:buNone/>
            </a:pPr>
            <a:r>
              <a:rPr lang="en-US" sz="2800" dirty="0">
                <a:solidFill>
                  <a:schemeClr val="tx1"/>
                </a:solidFill>
              </a:rPr>
              <a:t> </a:t>
            </a:r>
          </a:p>
          <a:p>
            <a:pPr lvl="0"/>
            <a:endParaRPr lang="en-US" sz="2800" dirty="0">
              <a:solidFill>
                <a:schemeClr val="tx1"/>
              </a:solidFill>
            </a:endParaRPr>
          </a:p>
          <a:p>
            <a:pPr marL="0" indent="0">
              <a:buNone/>
            </a:pPr>
            <a:endParaRPr lang="en-US" sz="2800" dirty="0">
              <a:latin typeface="Georgia" pitchFamily="18" charset="0"/>
            </a:endParaRPr>
          </a:p>
        </p:txBody>
      </p:sp>
      <p:sp>
        <p:nvSpPr>
          <p:cNvPr id="4" name="Slide Number Placeholder 3"/>
          <p:cNvSpPr>
            <a:spLocks noGrp="1"/>
          </p:cNvSpPr>
          <p:nvPr>
            <p:ph type="sldNum" sz="quarter" idx="12"/>
          </p:nvPr>
        </p:nvSpPr>
        <p:spPr/>
        <p:txBody>
          <a:bodyPr/>
          <a:lstStyle/>
          <a:p>
            <a:fld id="{6D88D7DD-9B19-7A49-BB06-36BA9927445F}" type="slidenum">
              <a:rPr lang="en-US" smtClean="0"/>
              <a:pPr/>
              <a:t>55</a:t>
            </a:fld>
            <a:endParaRPr lang="en-US" dirty="0"/>
          </a:p>
        </p:txBody>
      </p:sp>
    </p:spTree>
    <p:extLst>
      <p:ext uri="{BB962C8B-B14F-4D97-AF65-F5344CB8AC3E}">
        <p14:creationId xmlns:p14="http://schemas.microsoft.com/office/powerpoint/2010/main" val="803149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Contact Information</a:t>
            </a: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28600" y="1295400"/>
            <a:ext cx="8534400" cy="4754563"/>
          </a:xfrm>
        </p:spPr>
        <p:txBody>
          <a:bodyPr/>
          <a:lstStyle/>
          <a:p>
            <a:pPr marL="0" indent="0">
              <a:buNone/>
              <a:defRPr/>
            </a:pPr>
            <a:endParaRPr lang="en-US" dirty="0" smtClean="0">
              <a:latin typeface="Georgia" pitchFamily="18" charset="0"/>
            </a:endParaRPr>
          </a:p>
          <a:p>
            <a:pPr marL="0" indent="0">
              <a:buNone/>
              <a:defRPr/>
            </a:pPr>
            <a:r>
              <a:rPr lang="en-US" dirty="0" smtClean="0">
                <a:latin typeface="Arial" pitchFamily="34" charset="0"/>
                <a:cs typeface="Arial" pitchFamily="34" charset="0"/>
              </a:rPr>
              <a:t>If </a:t>
            </a:r>
            <a:r>
              <a:rPr lang="en-US" dirty="0">
                <a:latin typeface="Arial" pitchFamily="34" charset="0"/>
                <a:cs typeface="Arial" pitchFamily="34" charset="0"/>
              </a:rPr>
              <a:t>you have follow-up questions about this session, contact:</a:t>
            </a:r>
          </a:p>
          <a:p>
            <a:pPr marL="0" indent="0">
              <a:buNone/>
              <a:defRPr/>
            </a:pPr>
            <a:r>
              <a:rPr lang="en-US" sz="2800" dirty="0">
                <a:latin typeface="Arial" pitchFamily="34" charset="0"/>
                <a:cs typeface="Arial" pitchFamily="34" charset="0"/>
              </a:rPr>
              <a:t>	</a:t>
            </a:r>
            <a:r>
              <a:rPr lang="en-US" dirty="0" smtClean="0">
                <a:latin typeface="Arial" pitchFamily="34" charset="0"/>
                <a:cs typeface="Arial" pitchFamily="34" charset="0"/>
              </a:rPr>
              <a:t>Robert Vallas, Trainer</a:t>
            </a:r>
            <a:endParaRPr lang="en-US" dirty="0">
              <a:latin typeface="Arial" pitchFamily="34" charset="0"/>
              <a:cs typeface="Arial" pitchFamily="34" charset="0"/>
            </a:endParaRPr>
          </a:p>
          <a:p>
            <a:pPr marL="0" indent="0">
              <a:buNone/>
              <a:defRPr/>
            </a:pPr>
            <a:r>
              <a:rPr lang="en-US" dirty="0">
                <a:latin typeface="Arial" pitchFamily="34" charset="0"/>
                <a:cs typeface="Arial" pitchFamily="34" charset="0"/>
              </a:rPr>
              <a:t>	</a:t>
            </a:r>
            <a:r>
              <a:rPr lang="en-US" u="sng" dirty="0" smtClean="0">
                <a:solidFill>
                  <a:schemeClr val="tx2"/>
                </a:solidFill>
                <a:latin typeface="Arial" pitchFamily="34" charset="0"/>
                <a:cs typeface="Arial" pitchFamily="34" charset="0"/>
              </a:rPr>
              <a:t>robert.vallas@ed.gov</a:t>
            </a:r>
            <a:endParaRPr lang="en-US" u="sng" dirty="0">
              <a:solidFill>
                <a:schemeClr val="tx2"/>
              </a:solidFill>
              <a:latin typeface="Arial" pitchFamily="34" charset="0"/>
              <a:cs typeface="Arial" pitchFamily="34" charset="0"/>
            </a:endParaRPr>
          </a:p>
          <a:p>
            <a:pPr marL="0" indent="0">
              <a:buNone/>
              <a:defRPr/>
            </a:pPr>
            <a:r>
              <a:rPr lang="en-US" dirty="0">
                <a:latin typeface="Arial" pitchFamily="34" charset="0"/>
                <a:cs typeface="Arial" pitchFamily="34" charset="0"/>
              </a:rPr>
              <a:t>	</a:t>
            </a:r>
            <a:endParaRPr lang="en-US" dirty="0" smtClean="0">
              <a:latin typeface="Georgia" pitchFamily="18" charset="0"/>
            </a:endParaRPr>
          </a:p>
          <a:p>
            <a:pPr marL="0" indent="0">
              <a:buNone/>
              <a:defRPr/>
            </a:pPr>
            <a:r>
              <a:rPr lang="en-US" dirty="0" smtClean="0">
                <a:latin typeface="Arial" pitchFamily="34" charset="0"/>
                <a:cs typeface="Arial" pitchFamily="34" charset="0"/>
              </a:rPr>
              <a:t>To </a:t>
            </a:r>
            <a:r>
              <a:rPr lang="en-US" dirty="0">
                <a:latin typeface="Arial" pitchFamily="34" charset="0"/>
                <a:cs typeface="Arial" pitchFamily="34" charset="0"/>
              </a:rPr>
              <a:t>provide feedback to my supervisor</a:t>
            </a:r>
            <a:r>
              <a:rPr lang="en-US" sz="2400" dirty="0">
                <a:latin typeface="Arial" pitchFamily="34" charset="0"/>
                <a:cs typeface="Arial" pitchFamily="34" charset="0"/>
              </a:rPr>
              <a:t>:</a:t>
            </a:r>
          </a:p>
          <a:p>
            <a:pPr marL="0" indent="0">
              <a:buNone/>
              <a:defRPr/>
            </a:pPr>
            <a:r>
              <a:rPr lang="en-US" sz="2800" dirty="0">
                <a:latin typeface="Arial" pitchFamily="34" charset="0"/>
                <a:cs typeface="Arial" pitchFamily="34" charset="0"/>
              </a:rPr>
              <a:t>	</a:t>
            </a:r>
            <a:r>
              <a:rPr lang="en-US" dirty="0">
                <a:latin typeface="Arial" pitchFamily="34" charset="0"/>
                <a:cs typeface="Arial" pitchFamily="34" charset="0"/>
              </a:rPr>
              <a:t>Mark Gerhard, Title IV Training </a:t>
            </a:r>
            <a:endParaRPr lang="en-US" dirty="0" smtClean="0">
              <a:latin typeface="Arial" pitchFamily="34" charset="0"/>
              <a:cs typeface="Arial" pitchFamily="34" charset="0"/>
            </a:endParaRPr>
          </a:p>
          <a:p>
            <a:pPr marL="0" indent="0">
              <a:buNone/>
              <a:defRPr/>
            </a:pPr>
            <a:r>
              <a:rPr lang="en-US" dirty="0">
                <a:latin typeface="Arial" pitchFamily="34" charset="0"/>
                <a:cs typeface="Arial" pitchFamily="34" charset="0"/>
              </a:rPr>
              <a:t>	</a:t>
            </a:r>
            <a:r>
              <a:rPr lang="en-US" dirty="0" smtClean="0">
                <a:latin typeface="Arial" pitchFamily="34" charset="0"/>
                <a:cs typeface="Arial" pitchFamily="34" charset="0"/>
              </a:rPr>
              <a:t>Supervisor</a:t>
            </a:r>
            <a:endParaRPr lang="en-US" dirty="0">
              <a:latin typeface="Arial" pitchFamily="34" charset="0"/>
              <a:cs typeface="Arial" pitchFamily="34" charset="0"/>
            </a:endParaRPr>
          </a:p>
          <a:p>
            <a:pPr marL="0" indent="0">
              <a:buNone/>
              <a:defRPr/>
            </a:pPr>
            <a:r>
              <a:rPr lang="en-US" dirty="0">
                <a:latin typeface="Arial" pitchFamily="34" charset="0"/>
                <a:cs typeface="Arial" pitchFamily="34" charset="0"/>
              </a:rPr>
              <a:t>	</a:t>
            </a:r>
            <a:r>
              <a:rPr lang="en-US" u="sng" dirty="0">
                <a:solidFill>
                  <a:schemeClr val="tx2"/>
                </a:solidFill>
                <a:latin typeface="Arial" pitchFamily="34" charset="0"/>
                <a:cs typeface="Arial" pitchFamily="34" charset="0"/>
              </a:rPr>
              <a:t>mark.gerhard@ed.gov</a:t>
            </a:r>
            <a:r>
              <a:rPr lang="en-US" dirty="0">
                <a:latin typeface="Arial" pitchFamily="34" charset="0"/>
                <a:cs typeface="Arial" pitchFamily="34" charset="0"/>
              </a:rPr>
              <a:t>				</a:t>
            </a:r>
          </a:p>
          <a:p>
            <a:pPr marL="0" indent="0">
              <a:buNone/>
              <a:defRPr/>
            </a:pPr>
            <a:r>
              <a:rPr lang="en-US" dirty="0">
                <a:latin typeface="Arial" pitchFamily="34" charset="0"/>
                <a:cs typeface="Arial" pitchFamily="34" charset="0"/>
              </a:rPr>
              <a:t>	</a:t>
            </a:r>
            <a:endParaRPr lang="en-US" dirty="0">
              <a:latin typeface="Georgia" pitchFamily="18" charset="0"/>
            </a:endParaRPr>
          </a:p>
          <a:p>
            <a:endParaRPr lang="en-US" dirty="0"/>
          </a:p>
        </p:txBody>
      </p:sp>
      <p:sp>
        <p:nvSpPr>
          <p:cNvPr id="4" name="Slide Number Placeholder 3"/>
          <p:cNvSpPr>
            <a:spLocks noGrp="1"/>
          </p:cNvSpPr>
          <p:nvPr>
            <p:ph type="sldNum" sz="quarter" idx="12"/>
          </p:nvPr>
        </p:nvSpPr>
        <p:spPr/>
        <p:txBody>
          <a:bodyPr/>
          <a:lstStyle/>
          <a:p>
            <a:fld id="{6D88D7DD-9B19-7A49-BB06-36BA9927445F}" type="slidenum">
              <a:rPr lang="en-US" smtClean="0"/>
              <a:pPr/>
              <a:t>56</a:t>
            </a:fld>
            <a:endParaRPr lang="en-US" dirty="0"/>
          </a:p>
        </p:txBody>
      </p:sp>
      <p:pic>
        <p:nvPicPr>
          <p:cNvPr id="5" name="Picture 2" descr="C:\Users\david.bartnicki\AppData\Local\Microsoft\Windows\Temporary Internet Files\Content.IE5\IT3PSHQR\MC900105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362200"/>
            <a:ext cx="2994070"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66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14338"/>
            <a:ext cx="8553450" cy="647700"/>
          </a:xfrm>
        </p:spPr>
        <p:txBody>
          <a:bodyPr/>
          <a:lstStyle/>
          <a:p>
            <a:pPr fontAlgn="auto">
              <a:spcAft>
                <a:spcPts val="0"/>
              </a:spcAft>
              <a:defRPr/>
            </a:pPr>
            <a:r>
              <a:rPr lang="en-US" dirty="0" smtClean="0"/>
              <a:t>QUESTIONS?</a:t>
            </a:r>
            <a:endParaRPr lang="en-US" dirty="0"/>
          </a:p>
        </p:txBody>
      </p:sp>
      <p:sp>
        <p:nvSpPr>
          <p:cNvPr id="921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endParaRPr lang="en-US" dirty="0" smtClean="0">
              <a:latin typeface="Arial" charset="0"/>
              <a:cs typeface="Arial" charset="0"/>
            </a:endParaRPr>
          </a:p>
          <a:p>
            <a:pPr marL="230188" lvl="1" indent="0">
              <a:buFont typeface="Arial" charset="0"/>
              <a:buNone/>
            </a:pPr>
            <a:endParaRPr lang="en-US" dirty="0" smtClean="0">
              <a:latin typeface="Arial" charset="0"/>
              <a:cs typeface="Arial" charset="0"/>
            </a:endParaRPr>
          </a:p>
        </p:txBody>
      </p:sp>
      <p:pic>
        <p:nvPicPr>
          <p:cNvPr id="9221" name="Picture 2" descr="C:\Users\Joe.Aiello\Desktop\Question-and-Answ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952625"/>
            <a:ext cx="2857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12"/>
          </p:nvPr>
        </p:nvSpPr>
        <p:spPr>
          <a:xfrm>
            <a:off x="533400" y="6400800"/>
            <a:ext cx="2133600" cy="365125"/>
          </a:xfrm>
        </p:spPr>
        <p:txBody>
          <a:bodyPr/>
          <a:lstStyle/>
          <a:p>
            <a:fld id="{6D88D7DD-9B19-7A49-BB06-36BA9927445F}" type="slidenum">
              <a:rPr lang="en-US"/>
              <a:pPr/>
              <a:t>57</a:t>
            </a:fld>
            <a:endParaRPr lang="en-US" dirty="0"/>
          </a:p>
        </p:txBody>
      </p:sp>
    </p:spTree>
    <p:extLst>
      <p:ext uri="{BB962C8B-B14F-4D97-AF65-F5344CB8AC3E}">
        <p14:creationId xmlns:p14="http://schemas.microsoft.com/office/powerpoint/2010/main" val="2307758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prstGeom prst="rect">
            <a:avLst/>
          </a:prstGeom>
        </p:spPr>
        <p:txBody>
          <a:bodyPr>
            <a:normAutofit fontScale="90000"/>
          </a:bodyPr>
          <a:lstStyle/>
          <a:p>
            <a:pPr marL="342900" indent="-342900" algn="ctr" eaLnBrk="1" hangingPunct="1">
              <a:defRPr/>
            </a:pPr>
            <a:r>
              <a:rPr lang="en-US" sz="4000" dirty="0" smtClean="0">
                <a:latin typeface="Times New Roman" pitchFamily="18" charset="0"/>
                <a:cs typeface="Times New Roman" pitchFamily="18" charset="0"/>
              </a:rPr>
              <a:t>Clock Hour Program Definition</a:t>
            </a:r>
            <a:endParaRPr lang="en-US" sz="4000" dirty="0" smtClean="0">
              <a:solidFill>
                <a:srgbClr val="CC3300"/>
              </a:solidFill>
            </a:endParaRPr>
          </a:p>
        </p:txBody>
      </p:sp>
      <p:sp>
        <p:nvSpPr>
          <p:cNvPr id="29699" name="Rectangle 3"/>
          <p:cNvSpPr>
            <a:spLocks noGrp="1" noChangeArrowheads="1"/>
          </p:cNvSpPr>
          <p:nvPr>
            <p:ph idx="1"/>
          </p:nvPr>
        </p:nvSpPr>
        <p:spPr>
          <a:xfrm>
            <a:off x="533400" y="1143000"/>
            <a:ext cx="8229600" cy="4525963"/>
          </a:xfrm>
          <a:prstGeom prst="rect">
            <a:avLst/>
          </a:prstGeom>
        </p:spPr>
        <p:txBody>
          <a:bodyPr/>
          <a:lstStyle/>
          <a:p>
            <a:pPr marL="490538" lvl="1" eaLnBrk="1" hangingPunct="1">
              <a:spcBef>
                <a:spcPts val="600"/>
              </a:spcBef>
              <a:spcAft>
                <a:spcPts val="600"/>
              </a:spcAft>
              <a:buClr>
                <a:srgbClr val="C85107"/>
              </a:buClr>
              <a:buFont typeface="Wingdings" pitchFamily="2" charset="2"/>
              <a:buChar char="§"/>
              <a:tabLst>
                <a:tab pos="8229600" algn="r"/>
              </a:tabLst>
            </a:pPr>
            <a:r>
              <a:rPr lang="en-US" sz="2400" dirty="0" smtClean="0">
                <a:cs typeface="Times New Roman" pitchFamily="18" charset="0"/>
              </a:rPr>
              <a:t>Considered a clock hour program for Title IV if:</a:t>
            </a:r>
          </a:p>
          <a:p>
            <a:pPr marL="890588" lvl="2" eaLnBrk="1" hangingPunct="1">
              <a:spcBef>
                <a:spcPts val="600"/>
              </a:spcBef>
              <a:spcAft>
                <a:spcPts val="600"/>
              </a:spcAft>
              <a:buClr>
                <a:srgbClr val="C85107"/>
              </a:buClr>
              <a:buFont typeface="Wingdings" pitchFamily="2" charset="2"/>
              <a:buChar char="§"/>
              <a:tabLst>
                <a:tab pos="8229600" algn="r"/>
              </a:tabLst>
            </a:pPr>
            <a:r>
              <a:rPr lang="en-US" sz="2400" dirty="0" smtClean="0">
                <a:cs typeface="Times New Roman" pitchFamily="18" charset="0"/>
              </a:rPr>
              <a:t>Must be measured in clock hours for Federal/State approval or licensure;</a:t>
            </a:r>
          </a:p>
          <a:p>
            <a:pPr marL="890588" lvl="2" eaLnBrk="1" hangingPunct="1">
              <a:spcBef>
                <a:spcPts val="600"/>
              </a:spcBef>
              <a:spcAft>
                <a:spcPts val="600"/>
              </a:spcAft>
              <a:buClr>
                <a:srgbClr val="C85107"/>
              </a:buClr>
              <a:buFont typeface="Wingdings" pitchFamily="2" charset="2"/>
              <a:buChar char="§"/>
              <a:tabLst>
                <a:tab pos="8229600" algn="r"/>
              </a:tabLst>
            </a:pPr>
            <a:r>
              <a:rPr lang="en-US" sz="2400" dirty="0" smtClean="0">
                <a:cs typeface="Times New Roman" pitchFamily="18" charset="0"/>
              </a:rPr>
              <a:t>Completing clock hours is a requirement for graduates to apply for licensure or authorization to practice occupation;</a:t>
            </a:r>
          </a:p>
          <a:p>
            <a:pPr marL="890588" lvl="2" eaLnBrk="1" hangingPunct="1">
              <a:spcBef>
                <a:spcPts val="600"/>
              </a:spcBef>
              <a:spcAft>
                <a:spcPts val="600"/>
              </a:spcAft>
              <a:buClr>
                <a:srgbClr val="C85107"/>
              </a:buClr>
              <a:buFont typeface="Wingdings" pitchFamily="2" charset="2"/>
              <a:buChar char="§"/>
              <a:tabLst>
                <a:tab pos="8229600" algn="r"/>
              </a:tabLst>
            </a:pPr>
            <a:r>
              <a:rPr lang="en-US" sz="2400" dirty="0" smtClean="0">
                <a:cs typeface="Times New Roman" pitchFamily="18" charset="0"/>
              </a:rPr>
              <a:t>Credit hours awarded don’t meet credit hour definition; </a:t>
            </a:r>
          </a:p>
          <a:p>
            <a:pPr marL="890588" lvl="2" eaLnBrk="1" hangingPunct="1">
              <a:spcBef>
                <a:spcPts val="600"/>
              </a:spcBef>
              <a:spcAft>
                <a:spcPts val="600"/>
              </a:spcAft>
              <a:buClr>
                <a:srgbClr val="C85107"/>
              </a:buClr>
              <a:buFont typeface="Wingdings" pitchFamily="2" charset="2"/>
              <a:buChar char="§"/>
              <a:tabLst>
                <a:tab pos="8229600" algn="r"/>
              </a:tabLst>
            </a:pPr>
            <a:r>
              <a:rPr lang="en-US" sz="2400" dirty="0" smtClean="0">
                <a:cs typeface="Times New Roman" pitchFamily="18" charset="0"/>
              </a:rPr>
              <a:t>School does not offer the clock hours necessary to support the credit hours awarded in program or each course and requires attendance in clock hours as the basis for the credit hours awarded</a:t>
            </a:r>
          </a:p>
          <a:p>
            <a:pPr marL="1804988" lvl="4" eaLnBrk="1" hangingPunct="1">
              <a:spcBef>
                <a:spcPts val="600"/>
              </a:spcBef>
              <a:spcAft>
                <a:spcPts val="600"/>
              </a:spcAft>
              <a:buClr>
                <a:srgbClr val="C85107"/>
              </a:buClr>
              <a:buFont typeface="Wingdings" pitchFamily="2" charset="2"/>
              <a:buChar char="§"/>
              <a:tabLst>
                <a:tab pos="8229600" algn="r"/>
              </a:tabLst>
            </a:pPr>
            <a:endParaRPr lang="en-US" sz="2400" dirty="0" smtClean="0">
              <a:cs typeface="Times New Roman" pitchFamily="18" charset="0"/>
            </a:endParaRPr>
          </a:p>
          <a:p>
            <a:pPr marL="1804988" lvl="4" eaLnBrk="1" hangingPunct="1">
              <a:spcBef>
                <a:spcPts val="600"/>
              </a:spcBef>
              <a:spcAft>
                <a:spcPts val="600"/>
              </a:spcAft>
              <a:buClr>
                <a:srgbClr val="C85107"/>
              </a:buClr>
              <a:buFont typeface="Wingdings" pitchFamily="2" charset="2"/>
              <a:buChar char="§"/>
              <a:tabLst>
                <a:tab pos="8229600" algn="r"/>
              </a:tabLst>
            </a:pPr>
            <a:endParaRPr lang="en-US" sz="2400" dirty="0" smtClean="0">
              <a:cs typeface="Times New Roman" pitchFamily="18" charset="0"/>
            </a:endParaRPr>
          </a:p>
          <a:p>
            <a:pPr marL="1804988" lvl="4" eaLnBrk="1" hangingPunct="1">
              <a:spcBef>
                <a:spcPts val="600"/>
              </a:spcBef>
              <a:spcAft>
                <a:spcPts val="600"/>
              </a:spcAft>
              <a:buClr>
                <a:srgbClr val="C85107"/>
              </a:buClr>
              <a:buFont typeface="Wingdings" pitchFamily="2" charset="2"/>
              <a:buChar char="§"/>
              <a:tabLst>
                <a:tab pos="8229600" algn="r"/>
              </a:tabLst>
            </a:pPr>
            <a:endParaRPr lang="en-US" sz="2400" dirty="0" smtClean="0">
              <a:cs typeface="Times New Roman" pitchFamily="18" charset="0"/>
            </a:endParaRPr>
          </a:p>
          <a:p>
            <a:pPr marL="890588" lvl="2" eaLnBrk="1" hangingPunct="1">
              <a:spcBef>
                <a:spcPts val="600"/>
              </a:spcBef>
              <a:spcAft>
                <a:spcPts val="600"/>
              </a:spcAft>
              <a:buClr>
                <a:srgbClr val="C85107"/>
              </a:buClr>
              <a:buFont typeface="Wingdings" pitchFamily="2" charset="2"/>
              <a:buChar char="§"/>
              <a:tabLst>
                <a:tab pos="8229600" algn="r"/>
              </a:tabLst>
            </a:pPr>
            <a:endParaRPr lang="en-US" sz="2400" dirty="0" smtClean="0">
              <a:cs typeface="Times New Roman" pitchFamily="18" charset="0"/>
            </a:endParaRPr>
          </a:p>
          <a:p>
            <a:pPr marL="490538" lvl="1" eaLnBrk="1" hangingPunct="1">
              <a:spcBef>
                <a:spcPts val="1200"/>
              </a:spcBef>
              <a:spcAft>
                <a:spcPts val="1200"/>
              </a:spcAft>
              <a:buClr>
                <a:srgbClr val="C85107"/>
              </a:buClr>
              <a:buFont typeface="Wingdings" pitchFamily="2" charset="2"/>
              <a:buChar char="§"/>
              <a:tabLst>
                <a:tab pos="8229600" algn="r"/>
              </a:tabLst>
            </a:pPr>
            <a:endParaRPr lang="en-US" sz="2400" dirty="0" smtClean="0">
              <a:cs typeface="Times New Roman" pitchFamily="18" charset="0"/>
            </a:endParaRPr>
          </a:p>
        </p:txBody>
      </p:sp>
      <p:sp>
        <p:nvSpPr>
          <p:cNvPr id="11268" name="Slide Number Placeholder 4"/>
          <p:cNvSpPr>
            <a:spLocks noGrp="1"/>
          </p:cNvSpPr>
          <p:nvPr>
            <p:ph type="sldNum" sz="quarter" idx="12"/>
          </p:nvPr>
        </p:nvSpPr>
        <p:spPr/>
        <p:txBody>
          <a:bodyPr/>
          <a:lstStyle/>
          <a:p>
            <a:pPr>
              <a:defRPr/>
            </a:pPr>
            <a:fld id="{40F3DF96-F205-4E86-97DC-47A472F305C6}" type="slidenum">
              <a:rPr lang="en-US" smtClean="0">
                <a:solidFill>
                  <a:schemeClr val="bg1"/>
                </a:solidFill>
              </a:rPr>
              <a:pPr>
                <a:defRPr/>
              </a:pPr>
              <a:t>6</a:t>
            </a:fld>
            <a:endParaRPr lang="en-US" dirty="0" smtClean="0">
              <a:solidFill>
                <a:schemeClr val="bg1"/>
              </a:solidFill>
            </a:endParaRPr>
          </a:p>
        </p:txBody>
      </p:sp>
    </p:spTree>
    <p:extLst>
      <p:ext uri="{BB962C8B-B14F-4D97-AF65-F5344CB8AC3E}">
        <p14:creationId xmlns:p14="http://schemas.microsoft.com/office/powerpoint/2010/main" val="9487599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prstGeom prst="rect">
            <a:avLst/>
          </a:prstGeom>
        </p:spPr>
        <p:txBody>
          <a:bodyPr>
            <a:normAutofit fontScale="90000"/>
          </a:bodyPr>
          <a:lstStyle/>
          <a:p>
            <a:pPr marL="342900" indent="-342900" algn="ctr" eaLnBrk="1" hangingPunct="1">
              <a:defRPr/>
            </a:pPr>
            <a:r>
              <a:rPr lang="en-US" sz="4000" dirty="0" smtClean="0">
                <a:latin typeface="Times New Roman" pitchFamily="18" charset="0"/>
                <a:cs typeface="Times New Roman" pitchFamily="18" charset="0"/>
              </a:rPr>
              <a:t>Clock Hour Program Definition</a:t>
            </a:r>
            <a:endParaRPr lang="en-US" sz="4000" dirty="0" smtClean="0">
              <a:solidFill>
                <a:srgbClr val="CC3300"/>
              </a:solidFill>
            </a:endParaRPr>
          </a:p>
        </p:txBody>
      </p:sp>
      <p:sp>
        <p:nvSpPr>
          <p:cNvPr id="30723" name="Rectangle 3"/>
          <p:cNvSpPr>
            <a:spLocks noGrp="1" noChangeArrowheads="1"/>
          </p:cNvSpPr>
          <p:nvPr>
            <p:ph idx="1"/>
          </p:nvPr>
        </p:nvSpPr>
        <p:spPr>
          <a:prstGeom prst="rect">
            <a:avLst/>
          </a:prstGeom>
        </p:spPr>
        <p:txBody>
          <a:bodyPr/>
          <a:lstStyle/>
          <a:p>
            <a:pPr marL="490538" lvl="1" eaLnBrk="1" hangingPunct="1">
              <a:spcBef>
                <a:spcPts val="600"/>
              </a:spcBef>
              <a:spcAft>
                <a:spcPts val="600"/>
              </a:spcAft>
              <a:buClr>
                <a:srgbClr val="C85107"/>
              </a:buClr>
              <a:buFont typeface="Wingdings" pitchFamily="2" charset="2"/>
              <a:buChar char="§"/>
              <a:tabLst>
                <a:tab pos="8229600" algn="r"/>
              </a:tabLst>
            </a:pPr>
            <a:r>
              <a:rPr lang="en-US" sz="3000" smtClean="0">
                <a:cs typeface="Times New Roman" pitchFamily="18" charset="0"/>
              </a:rPr>
              <a:t>NOT considered a clock hour program if a </a:t>
            </a:r>
            <a:r>
              <a:rPr lang="en-US" sz="3000" i="1" smtClean="0">
                <a:cs typeface="Times New Roman" pitchFamily="18" charset="0"/>
              </a:rPr>
              <a:t>limited portion</a:t>
            </a:r>
            <a:r>
              <a:rPr lang="en-US" sz="3000" smtClean="0">
                <a:cs typeface="Times New Roman" pitchFamily="18" charset="0"/>
              </a:rPr>
              <a:t> of a program includes a practicum, internship or clinical experience that must include a minimum number of clock hours for Federal or State approval or licensure</a:t>
            </a:r>
          </a:p>
          <a:p>
            <a:pPr marL="490538" lvl="1" eaLnBrk="1" hangingPunct="1">
              <a:spcBef>
                <a:spcPts val="600"/>
              </a:spcBef>
              <a:spcAft>
                <a:spcPts val="600"/>
              </a:spcAft>
              <a:buClr>
                <a:srgbClr val="C85107"/>
              </a:buClr>
              <a:buFont typeface="Wingdings" pitchFamily="2" charset="2"/>
              <a:buChar char="§"/>
              <a:tabLst>
                <a:tab pos="8229600" algn="r"/>
              </a:tabLst>
            </a:pPr>
            <a:endParaRPr lang="en-US" sz="1400" smtClean="0">
              <a:cs typeface="Times New Roman" pitchFamily="18" charset="0"/>
            </a:endParaRPr>
          </a:p>
          <a:p>
            <a:pPr marL="490538" lvl="1" eaLnBrk="1" hangingPunct="1">
              <a:spcBef>
                <a:spcPts val="600"/>
              </a:spcBef>
              <a:spcAft>
                <a:spcPts val="600"/>
              </a:spcAft>
              <a:buClr>
                <a:srgbClr val="C85107"/>
              </a:buClr>
              <a:buFont typeface="Wingdings" pitchFamily="2" charset="2"/>
              <a:buChar char="§"/>
              <a:tabLst>
                <a:tab pos="8229600" algn="r"/>
              </a:tabLst>
            </a:pPr>
            <a:r>
              <a:rPr lang="en-US" sz="3000" i="1" smtClean="0">
                <a:cs typeface="Times New Roman" pitchFamily="18" charset="0"/>
              </a:rPr>
              <a:t>Clock hour programs cannot use clock-to-credit conversion for Title IV purposes</a:t>
            </a:r>
          </a:p>
          <a:p>
            <a:pPr marL="1804988" lvl="4" eaLnBrk="1" hangingPunct="1">
              <a:spcBef>
                <a:spcPts val="600"/>
              </a:spcBef>
              <a:spcAft>
                <a:spcPts val="600"/>
              </a:spcAft>
              <a:buClr>
                <a:srgbClr val="C85107"/>
              </a:buClr>
              <a:buFont typeface="Wingdings" pitchFamily="2" charset="2"/>
              <a:buChar char="§"/>
              <a:tabLst>
                <a:tab pos="8229600" algn="r"/>
              </a:tabLst>
            </a:pPr>
            <a:endParaRPr lang="en-US" sz="3000" smtClean="0">
              <a:cs typeface="Times New Roman" pitchFamily="18" charset="0"/>
            </a:endParaRPr>
          </a:p>
          <a:p>
            <a:pPr marL="1804988" lvl="4" eaLnBrk="1" hangingPunct="1">
              <a:spcBef>
                <a:spcPts val="600"/>
              </a:spcBef>
              <a:spcAft>
                <a:spcPts val="600"/>
              </a:spcAft>
              <a:buClr>
                <a:srgbClr val="C85107"/>
              </a:buClr>
              <a:buFont typeface="Wingdings" pitchFamily="2" charset="2"/>
              <a:buChar char="§"/>
              <a:tabLst>
                <a:tab pos="8229600" algn="r"/>
              </a:tabLst>
            </a:pPr>
            <a:endParaRPr lang="en-US" sz="3000" smtClean="0">
              <a:cs typeface="Times New Roman" pitchFamily="18" charset="0"/>
            </a:endParaRPr>
          </a:p>
          <a:p>
            <a:pPr marL="890588" lvl="2" eaLnBrk="1" hangingPunct="1">
              <a:spcBef>
                <a:spcPts val="600"/>
              </a:spcBef>
              <a:spcAft>
                <a:spcPts val="600"/>
              </a:spcAft>
              <a:buClr>
                <a:srgbClr val="C85107"/>
              </a:buClr>
              <a:buFont typeface="Wingdings" pitchFamily="2" charset="2"/>
              <a:buChar char="§"/>
              <a:tabLst>
                <a:tab pos="8229600" algn="r"/>
              </a:tabLst>
            </a:pPr>
            <a:endParaRPr lang="en-US" sz="3000" smtClean="0">
              <a:cs typeface="Times New Roman" pitchFamily="18" charset="0"/>
            </a:endParaRPr>
          </a:p>
          <a:p>
            <a:pPr marL="490538" lvl="1" eaLnBrk="1" hangingPunct="1">
              <a:spcBef>
                <a:spcPts val="1200"/>
              </a:spcBef>
              <a:spcAft>
                <a:spcPts val="1200"/>
              </a:spcAft>
              <a:buClr>
                <a:srgbClr val="C85107"/>
              </a:buClr>
              <a:buFont typeface="Wingdings" pitchFamily="2" charset="2"/>
              <a:buChar char="§"/>
              <a:tabLst>
                <a:tab pos="8229600" algn="r"/>
              </a:tabLst>
            </a:pPr>
            <a:endParaRPr lang="en-US" sz="3000" smtClean="0">
              <a:cs typeface="Times New Roman" pitchFamily="18" charset="0"/>
            </a:endParaRPr>
          </a:p>
        </p:txBody>
      </p:sp>
      <p:sp>
        <p:nvSpPr>
          <p:cNvPr id="11268" name="Slide Number Placeholder 4"/>
          <p:cNvSpPr>
            <a:spLocks noGrp="1"/>
          </p:cNvSpPr>
          <p:nvPr>
            <p:ph type="sldNum" sz="quarter" idx="12"/>
          </p:nvPr>
        </p:nvSpPr>
        <p:spPr/>
        <p:txBody>
          <a:bodyPr/>
          <a:lstStyle/>
          <a:p>
            <a:pPr>
              <a:defRPr/>
            </a:pPr>
            <a:fld id="{D5FF4275-AAA8-4A20-B955-D056D6EE06CB}" type="slidenum">
              <a:rPr lang="en-US" smtClean="0">
                <a:solidFill>
                  <a:schemeClr val="bg1"/>
                </a:solidFill>
              </a:rPr>
              <a:pPr>
                <a:defRPr/>
              </a:pPr>
              <a:t>7</a:t>
            </a:fld>
            <a:endParaRPr lang="en-US" dirty="0" smtClean="0">
              <a:solidFill>
                <a:schemeClr val="bg1"/>
              </a:solidFill>
            </a:endParaRPr>
          </a:p>
        </p:txBody>
      </p:sp>
    </p:spTree>
    <p:extLst>
      <p:ext uri="{BB962C8B-B14F-4D97-AF65-F5344CB8AC3E}">
        <p14:creationId xmlns:p14="http://schemas.microsoft.com/office/powerpoint/2010/main" val="1861599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04800"/>
            <a:ext cx="9144000" cy="838200"/>
          </a:xfrm>
        </p:spPr>
        <p:txBody>
          <a:bodyPr/>
          <a:lstStyle/>
          <a:p>
            <a:pPr algn="ctr" eaLnBrk="1" hangingPunct="1">
              <a:defRPr/>
            </a:pPr>
            <a:r>
              <a:rPr lang="en-US" sz="4000" dirty="0" smtClean="0">
                <a:latin typeface="Times New Roman" pitchFamily="18" charset="0"/>
                <a:cs typeface="Times New Roman" pitchFamily="18" charset="0"/>
              </a:rPr>
              <a:t>Clock Hour Program Transition</a:t>
            </a:r>
          </a:p>
        </p:txBody>
      </p:sp>
      <p:sp>
        <p:nvSpPr>
          <p:cNvPr id="31747" name="Content Placeholder 2"/>
          <p:cNvSpPr>
            <a:spLocks noGrp="1"/>
          </p:cNvSpPr>
          <p:nvPr>
            <p:ph idx="1"/>
          </p:nvPr>
        </p:nvSpPr>
        <p:spPr>
          <a:xfrm>
            <a:off x="152400" y="1524000"/>
            <a:ext cx="8839200" cy="4648200"/>
          </a:xfrm>
        </p:spPr>
        <p:txBody>
          <a:bodyPr/>
          <a:lstStyle/>
          <a:p>
            <a:pPr eaLnBrk="1" hangingPunct="1">
              <a:buFont typeface="Wingdings" pitchFamily="2" charset="2"/>
              <a:buChar char="§"/>
            </a:pPr>
            <a:r>
              <a:rPr lang="en-US" sz="2800" dirty="0" smtClean="0">
                <a:cs typeface="Times New Roman" pitchFamily="18" charset="0"/>
              </a:rPr>
              <a:t>Students enrolled in programs subject to being a clock hour program </a:t>
            </a:r>
            <a:r>
              <a:rPr lang="en-US" sz="2800" i="1" dirty="0" smtClean="0">
                <a:cs typeface="Times New Roman" pitchFamily="18" charset="0"/>
              </a:rPr>
              <a:t>as of July 1, 2011</a:t>
            </a:r>
            <a:r>
              <a:rPr lang="en-US" sz="2800" dirty="0" smtClean="0">
                <a:cs typeface="Times New Roman" pitchFamily="18" charset="0"/>
              </a:rPr>
              <a:t>, school may: </a:t>
            </a:r>
          </a:p>
          <a:p>
            <a:pPr lvl="2" eaLnBrk="1" hangingPunct="1">
              <a:buFont typeface="Wingdings" pitchFamily="2" charset="2"/>
              <a:buChar char="§"/>
            </a:pPr>
            <a:r>
              <a:rPr lang="en-US" sz="2800" dirty="0" smtClean="0">
                <a:cs typeface="Times New Roman" pitchFamily="18" charset="0"/>
              </a:rPr>
              <a:t>Use current regulations until students complete program; OR</a:t>
            </a:r>
          </a:p>
          <a:p>
            <a:pPr lvl="2" eaLnBrk="1" hangingPunct="1">
              <a:buFont typeface="Wingdings" pitchFamily="2" charset="2"/>
              <a:buChar char="§"/>
            </a:pPr>
            <a:r>
              <a:rPr lang="en-US" sz="2800" dirty="0" smtClean="0">
                <a:cs typeface="Times New Roman" pitchFamily="18" charset="0"/>
              </a:rPr>
              <a:t>Apply new regulations for all students enrolled in payment periods assigned to 2011-2012 and subsequent award years</a:t>
            </a:r>
          </a:p>
          <a:p>
            <a:pPr eaLnBrk="1" hangingPunct="1">
              <a:buFont typeface="Wingdings" pitchFamily="2" charset="2"/>
              <a:buChar char="§"/>
            </a:pPr>
            <a:r>
              <a:rPr lang="en-US" sz="2800" dirty="0" smtClean="0">
                <a:cs typeface="Times New Roman" pitchFamily="18" charset="0"/>
              </a:rPr>
              <a:t>For students that enroll or reenroll </a:t>
            </a:r>
            <a:r>
              <a:rPr lang="en-US" sz="2800" i="1" dirty="0" smtClean="0">
                <a:cs typeface="Times New Roman" pitchFamily="18" charset="0"/>
              </a:rPr>
              <a:t>on or after July 1, 2011</a:t>
            </a:r>
            <a:r>
              <a:rPr lang="en-US" sz="2800" dirty="0" smtClean="0">
                <a:cs typeface="Times New Roman" pitchFamily="18" charset="0"/>
              </a:rPr>
              <a:t>, school must use new regulations</a:t>
            </a:r>
          </a:p>
          <a:p>
            <a:pPr lvl="1" eaLnBrk="1" hangingPunct="1">
              <a:buFont typeface="Wingdings" pitchFamily="2" charset="2"/>
              <a:buChar char="§"/>
            </a:pPr>
            <a:endParaRPr lang="en-US" sz="2800" dirty="0" smtClean="0">
              <a:cs typeface="Times New Roman" pitchFamily="18" charset="0"/>
            </a:endParaRPr>
          </a:p>
        </p:txBody>
      </p:sp>
      <p:sp>
        <p:nvSpPr>
          <p:cNvPr id="9220" name="Slide Number Placeholder 5"/>
          <p:cNvSpPr>
            <a:spLocks noGrp="1"/>
          </p:cNvSpPr>
          <p:nvPr>
            <p:ph type="sldNum" sz="quarter" idx="12"/>
          </p:nvPr>
        </p:nvSpPr>
        <p:spPr/>
        <p:txBody>
          <a:bodyPr/>
          <a:lstStyle/>
          <a:p>
            <a:pPr>
              <a:defRPr/>
            </a:pPr>
            <a:fld id="{73462A5E-398C-4BD0-9039-CDCDFECD6246}" type="slidenum">
              <a:rPr lang="en-US" smtClean="0"/>
              <a:pPr>
                <a:defRPr/>
              </a:pPr>
              <a:t>8</a:t>
            </a:fld>
            <a:endParaRPr lang="en-US" dirty="0" smtClean="0"/>
          </a:p>
        </p:txBody>
      </p:sp>
    </p:spTree>
    <p:extLst>
      <p:ext uri="{BB962C8B-B14F-4D97-AF65-F5344CB8AC3E}">
        <p14:creationId xmlns:p14="http://schemas.microsoft.com/office/powerpoint/2010/main" val="4146534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david.bartnicki\AppData\Local\Microsoft\Windows\Temporary Internet Files\Content.IE5\90KO8ANO\MP9004422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304800" y="1295400"/>
            <a:ext cx="5105400" cy="1362075"/>
          </a:xfrm>
        </p:spPr>
        <p:txBody>
          <a:bodyPr/>
          <a:lstStyle/>
          <a:p>
            <a:pPr algn="ctr">
              <a:defRPr/>
            </a:pPr>
            <a:r>
              <a:rPr lang="en-US" dirty="0" smtClean="0"/>
              <a:t>WILL THE PROGRAM STILL BE ELIGIBLE FOR TITLE iv?</a:t>
            </a:r>
            <a:endParaRPr lang="en-US" dirty="0"/>
          </a:p>
        </p:txBody>
      </p:sp>
      <p:sp>
        <p:nvSpPr>
          <p:cNvPr id="5" name="Slide Number Placeholder 4"/>
          <p:cNvSpPr>
            <a:spLocks noGrp="1"/>
          </p:cNvSpPr>
          <p:nvPr>
            <p:ph type="sldNum" sz="quarter" idx="12"/>
          </p:nvPr>
        </p:nvSpPr>
        <p:spPr/>
        <p:txBody>
          <a:bodyPr/>
          <a:lstStyle/>
          <a:p>
            <a:pPr>
              <a:defRPr/>
            </a:pPr>
            <a:fld id="{0783E9EE-6015-497A-9EB1-BEA29B9EA9F3}" type="slidenum">
              <a:rPr lang="en-US" smtClean="0"/>
              <a:pPr>
                <a:defRPr/>
              </a:pPr>
              <a:t>9</a:t>
            </a:fld>
            <a:endParaRPr lang="en-US" b="0" dirty="0"/>
          </a:p>
        </p:txBody>
      </p:sp>
    </p:spTree>
    <p:extLst>
      <p:ext uri="{BB962C8B-B14F-4D97-AF65-F5344CB8AC3E}">
        <p14:creationId xmlns:p14="http://schemas.microsoft.com/office/powerpoint/2010/main" val="19184069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SA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FSA2012</Template>
  <TotalTime>300</TotalTime>
  <Words>3113</Words>
  <Application>Microsoft Office PowerPoint</Application>
  <PresentationFormat>On-screen Show (4:3)</PresentationFormat>
  <Paragraphs>452</Paragraphs>
  <Slides>57</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FSA2012</vt:lpstr>
      <vt:lpstr>Document</vt:lpstr>
      <vt:lpstr> TIV and Clock-Hour Issues      ************           </vt:lpstr>
      <vt:lpstr>AGENDA</vt:lpstr>
      <vt:lpstr>Important </vt:lpstr>
      <vt:lpstr>PowerPoint Presentation</vt:lpstr>
      <vt:lpstr>Program Integrity Regulations “Clock Hour Programs”</vt:lpstr>
      <vt:lpstr>Clock Hour Program Definition</vt:lpstr>
      <vt:lpstr>Clock Hour Program Definition</vt:lpstr>
      <vt:lpstr>Clock Hour Program Transition</vt:lpstr>
      <vt:lpstr>WILL THE PROGRAM STILL BE ELIGIBLE FOR TITLE iv?</vt:lpstr>
      <vt:lpstr>Eligible Institution Types of Institutional Control</vt:lpstr>
      <vt:lpstr>Eligible Programs Institution of Higher Education</vt:lpstr>
      <vt:lpstr>Eligible Programs Proprietary Institution of Higher Education and Postsecondary Vocational Institution</vt:lpstr>
      <vt:lpstr>What Hours Count?</vt:lpstr>
      <vt:lpstr>Title IV Eligibility</vt:lpstr>
      <vt:lpstr>Title IV Eligibility</vt:lpstr>
      <vt:lpstr>Title IV Eligibility</vt:lpstr>
      <vt:lpstr>Updating ECAR</vt:lpstr>
      <vt:lpstr>PowerPoint Presentation</vt:lpstr>
      <vt:lpstr>Definition (34 CFR 600.2)</vt:lpstr>
      <vt:lpstr>Student Eligibility (34 CFR 668.32)</vt:lpstr>
      <vt:lpstr>Academic Year Minimums</vt:lpstr>
      <vt:lpstr>Academic Year</vt:lpstr>
      <vt:lpstr>Academic Year </vt:lpstr>
      <vt:lpstr>Academic Year</vt:lpstr>
      <vt:lpstr>Academic Year Example</vt:lpstr>
      <vt:lpstr> Your School’s Academic Year</vt:lpstr>
      <vt:lpstr>Award Year</vt:lpstr>
      <vt:lpstr>Annual/Scheduled Pell Award</vt:lpstr>
      <vt:lpstr>PowerPoint Presentation</vt:lpstr>
      <vt:lpstr>Payment Periods</vt:lpstr>
      <vt:lpstr>Payment Periods</vt:lpstr>
      <vt:lpstr>Payment Periods</vt:lpstr>
      <vt:lpstr>Payment Periods </vt:lpstr>
      <vt:lpstr>Payment Periods</vt:lpstr>
      <vt:lpstr>Payment Periods</vt:lpstr>
      <vt:lpstr>Payment Periods</vt:lpstr>
      <vt:lpstr>Payment Period</vt:lpstr>
      <vt:lpstr>Payment Period</vt:lpstr>
      <vt:lpstr>Payment Period</vt:lpstr>
      <vt:lpstr>Payment Period</vt:lpstr>
      <vt:lpstr>Payment Period</vt:lpstr>
      <vt:lpstr>Payment Period</vt:lpstr>
      <vt:lpstr>Payment Period</vt:lpstr>
      <vt:lpstr>Excused Absences 34 CFR 668.164(b)(3)</vt:lpstr>
      <vt:lpstr>Transfer or Reentry Students</vt:lpstr>
      <vt:lpstr>Pell/Loans and Transfer Students</vt:lpstr>
      <vt:lpstr>Payment Period Disbursements</vt:lpstr>
      <vt:lpstr>Pell for Second AY </vt:lpstr>
      <vt:lpstr>John’s Loan &amp; Payment Periods</vt:lpstr>
      <vt:lpstr>Payment Period Disbursements</vt:lpstr>
      <vt:lpstr>Clock Hour and SAP</vt:lpstr>
      <vt:lpstr>When is SAP Evaluated? </vt:lpstr>
      <vt:lpstr>When is SAP Evaluated? </vt:lpstr>
      <vt:lpstr>Additional Information</vt:lpstr>
      <vt:lpstr>Evaluation and Feedback</vt:lpstr>
      <vt:lpstr>Contact Information</vt:lpstr>
      <vt:lpstr>QUESTIONS?</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Clock-Hour Transition     ************ Part I</dc:title>
  <dc:creator>U.S. Department of Education</dc:creator>
  <cp:lastModifiedBy>User_Account</cp:lastModifiedBy>
  <cp:revision>27</cp:revision>
  <dcterms:created xsi:type="dcterms:W3CDTF">2012-11-08T16:25:11Z</dcterms:created>
  <dcterms:modified xsi:type="dcterms:W3CDTF">2013-12-10T16:09:46Z</dcterms:modified>
</cp:coreProperties>
</file>